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7" r:id="rId10"/>
    <p:sldId id="279" r:id="rId11"/>
    <p:sldId id="278" r:id="rId12"/>
    <p:sldId id="280" r:id="rId13"/>
    <p:sldId id="281" r:id="rId14"/>
    <p:sldId id="282" r:id="rId15"/>
    <p:sldId id="274" r:id="rId16"/>
    <p:sldId id="283" r:id="rId17"/>
    <p:sldId id="284" r:id="rId18"/>
    <p:sldId id="285" r:id="rId19"/>
    <p:sldId id="273" r:id="rId20"/>
    <p:sldId id="275" r:id="rId21"/>
    <p:sldId id="276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DA"/>
    <a:srgbClr val="FFDFD2"/>
    <a:srgbClr val="FCD8F3"/>
    <a:srgbClr val="FFE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9263" autoAdjust="0"/>
  </p:normalViewPr>
  <p:slideViewPr>
    <p:cSldViewPr snapToGrid="0">
      <p:cViewPr>
        <p:scale>
          <a:sx n="68" d="100"/>
          <a:sy n="68" d="100"/>
        </p:scale>
        <p:origin x="-7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2384B6-E708-4F1C-98F7-DFCE4778F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36" y="-644236"/>
            <a:ext cx="12208036" cy="81357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CE0B3-F7F4-4C2A-99E8-6FEF92F41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DAF8A8-A678-4B2F-B7D2-916BC438A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AB6E4A-5B20-4D79-88ED-1D181B11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C03B15-50D7-40DB-8D91-E286F749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D3EF20-4278-44A1-BE61-E34BA1A2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CB03C-C644-4840-BE3C-186B7601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130830-8A06-4CF0-B8FE-A8B71A235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19388D-E22D-41CC-8D7B-D82EA5967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CE693C-5DB5-4FF2-86DD-B9C011C5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0C1E48-EB02-48FE-A950-F2193E38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DC61AF-4CA4-469D-8EC9-A0BB7E15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FD8498-A4DC-4BEC-9AF9-0C362135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7AD9DB-3A47-41F3-AB41-8016A69F6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465D85-191D-4AF6-9FD0-5B637E0FE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00BFFD-A440-4CD7-9C9A-900666122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C97DBDA-858E-4D4B-A0A3-145DDDD4F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2C54BC-A431-416F-B359-E1B43C49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DF8E3D2-80AC-4987-901C-8489328E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3A3DC6C-5D72-47A6-8C5F-D4378A13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6AE747-6358-44CA-97CB-B10756F0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6567A6B-3E14-4A89-8618-6AB63A63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233F60F-7A78-424F-86F6-476C8793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FA8542-71A7-4B00-B7C0-0BF19D3C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D4626B8-FB16-42E2-9695-64F8C907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B87B820-A9B3-42BF-9790-4867C960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3A45BF-2600-4A02-90D8-BC6A1DFA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A30C23-9B12-4E78-BB92-650FA5B5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50A89-C31C-4AFE-A49F-A8BE7237F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66F135-E5B5-4535-8679-6DFE3A098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94F41C-6E8B-4485-8209-75DC4777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8D1927-B3C6-4462-B6C1-69D8A255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3C180C-6B0B-48BE-9A22-0DD10C5A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24A09F-BB84-4FB2-8870-73D454C9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3BFC7F-7A06-4735-9EDA-EBFA4212C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129216-08E6-41A7-BAF4-B1B9613D7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975854-BDD9-482A-B4D4-11A98BE0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4BB7A2-516F-4D48-ADFC-1BD1EB78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F20ABA-68B0-49C8-A56C-218CB79D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66A6C-40A8-46E8-ACA9-8C552C76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72774D-D8E6-4A54-B131-E6682ABA3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84A35E-3BA5-4F82-836E-5DB51252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F5E75-F47A-4E53-8485-1697610E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AC3F28-9A94-43E6-9E3B-298D6E5D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2880930-A9B9-4696-BAD6-2103A1539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ACC9905-CA0B-43FD-8123-312088567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CC1A3F-D5F0-492A-A822-B56D6940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7CF7E1-8B29-411A-A877-B25B2B10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157195-DC59-42AC-A84B-801BEEF9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AEA2C5-E058-48D4-9E80-BE661BC6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FBB774A-E5FA-4ED6-8E56-DB70E36B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4D3F0206-E107-4BA9-B1B5-97C37FF69A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114" y="365124"/>
            <a:ext cx="4849511" cy="6174571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8C53815E-1CA9-463D-A67E-64D06AA272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183037"/>
            <a:ext cx="5257800" cy="335587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0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22C89361-5176-4A23-9AA4-15AF71AF04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14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FA008731-936C-4DD0-9033-60E7C67B90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6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DFDD9F44-AED5-4BE5-A453-231A855DED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239008F1-E714-4B9A-967E-EC775A84F1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1BED9EF8-962D-483C-A843-AF70EAFD3E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14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97645339-B894-4635-9E1F-3E6BD270BA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4600" y="4338231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721257D3-45FA-4D44-9AA4-5AF8E12530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78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61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105156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xmlns="" id="{5E23A572-DE13-47B2-A83A-78106E2168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9600" y="4466934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xmlns="" id="{4413139B-1729-455B-B830-4DAB12D9B2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27178" y="4428023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xmlns="" id="{222B09F7-7246-4274-A513-9BEACBF6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3441" y="4428022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34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00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AEA2C5-E058-48D4-9E80-BE661BC6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1F88E-2086-4611-85D9-4CB23A6F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7B7E60-49B3-4691-AEB3-7F227B766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DFE33F-331B-46DE-8A38-616B75DF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AB354D-4846-42AB-8F0F-B8ECFA8B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B68BAD-A1B9-44F7-B591-B0040858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9566E0-0033-46F9-BC5E-5C4F85B2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4A50A2-8DC8-4C31-9D64-2829F39B4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8832DB-D0B2-42FF-9BCC-FE621DFF2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124540-9C7A-4B1E-A37A-7BD814024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BBA4B7-063B-4382-A442-6F2753E7C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:a16="http://schemas.microsoft.com/office/drawing/2014/main" xmlns="" id="{81B3EF4A-9246-4691-B53A-237073FC624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3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2" r:id="rId4"/>
    <p:sldLayoutId id="2147483663" r:id="rId5"/>
    <p:sldLayoutId id="2147483664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1;&#1085;&#1072;\Desktop\&#1048;&#1051;&#1068;&#1071;%20&#1056;&#1045;&#1055;&#1048;&#1053;.%20&#1055;&#1077;&#1088;&#1077;&#1076;&#1074;&#1080;&#1078;&#1085;&#1080;&#1082;&#1080;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581B3A-18F0-4DBA-A651-8115FAE6EC31}"/>
              </a:ext>
            </a:extLst>
          </p:cNvPr>
          <p:cNvSpPr/>
          <p:nvPr/>
        </p:nvSpPr>
        <p:spPr>
          <a:xfrm>
            <a:off x="292100" y="2433002"/>
            <a:ext cx="11582400" cy="238759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CBB9F-D202-4D10-B96B-7EBFB5D7E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902" y="1122363"/>
            <a:ext cx="10340196" cy="2387600"/>
          </a:xfrm>
        </p:spPr>
        <p:txBody>
          <a:bodyPr/>
          <a:lstStyle/>
          <a:p>
            <a:r>
              <a:rPr lang="ru-RU" dirty="0" smtClean="0"/>
              <a:t>«Исторический жанр в творчестве И. Репина»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D1AD2D5-717B-4BAF-9BD8-3DF20DA96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9580" y="4300538"/>
            <a:ext cx="603504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Автор </a:t>
            </a:r>
            <a:r>
              <a:rPr lang="ru-RU" dirty="0" err="1" smtClean="0"/>
              <a:t>мультимедийной</a:t>
            </a:r>
            <a:r>
              <a:rPr lang="ru-RU" dirty="0" smtClean="0"/>
              <a:t> презентации:</a:t>
            </a:r>
          </a:p>
          <a:p>
            <a:pPr algn="l"/>
            <a:r>
              <a:rPr lang="ru-RU" dirty="0" smtClean="0"/>
              <a:t>Преподаватель «Детской школы </a:t>
            </a:r>
            <a:r>
              <a:rPr lang="ru-RU" dirty="0" smtClean="0"/>
              <a:t>искусства им. Д.Б. </a:t>
            </a:r>
            <a:r>
              <a:rPr lang="ru-RU" smtClean="0"/>
              <a:t>Кабалевского» </a:t>
            </a:r>
            <a:r>
              <a:rPr lang="ru-RU" dirty="0" smtClean="0"/>
              <a:t>г. Перми</a:t>
            </a:r>
          </a:p>
          <a:p>
            <a:pPr algn="l"/>
            <a:r>
              <a:rPr lang="ru-RU" dirty="0" smtClean="0"/>
              <a:t>Аксенова </a:t>
            </a:r>
            <a:r>
              <a:rPr lang="ru-RU" dirty="0" smtClean="0"/>
              <a:t> </a:t>
            </a:r>
            <a:r>
              <a:rPr lang="ru-RU" dirty="0" smtClean="0"/>
              <a:t>Яна Игоревна</a:t>
            </a:r>
            <a:endParaRPr lang="ru-RU" dirty="0"/>
          </a:p>
        </p:txBody>
      </p:sp>
      <p:pic>
        <p:nvPicPr>
          <p:cNvPr id="7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83292EC-42DF-4FCB-A667-5499FD76C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21" y="4429919"/>
            <a:ext cx="3322479" cy="31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75" y="-337625"/>
            <a:ext cx="10515600" cy="104260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кружок Саввы Мамонтова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12192000" cy="3263900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одном из обедов у Третьякова Репин близко сошелся с богатым промышленником, известным меценатом и будущим театральный антрепренером Саввой Мамонтовым. Вскоре приятельские отношения переросли в дружбу, и живописец вместе со своей семьей стал подолгу гостить в принадлежавшей Мамонтову усадьбе Абрамцево (С. Мамонтов собрал в своей усадьбе художественную элиту России).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3723" y="6396335"/>
            <a:ext cx="2475914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С.И. Мамонтов  1841-1918 гг.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3010" name="Picture 2" descr="https://cdn.fishki.net/upload/post/2016/10/15/2106152/tn/portret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710" y="3516972"/>
            <a:ext cx="2450927" cy="2954167"/>
          </a:xfrm>
          <a:prstGeom prst="rect">
            <a:avLst/>
          </a:prstGeom>
          <a:noFill/>
        </p:spPr>
      </p:pic>
      <p:pic>
        <p:nvPicPr>
          <p:cNvPr id="43012" name="Picture 4" descr="https://www.mperspektiva.ru/upload/iblock/60e/60e9117529618e9b883e948b4389842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271" y="3501340"/>
            <a:ext cx="5140226" cy="32847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2338" y="6534834"/>
            <a:ext cx="5148776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Музей-заповедник  Абрамцево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857" y="-185823"/>
            <a:ext cx="10515600" cy="9343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жанр в творчестве художника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51" y="407964"/>
            <a:ext cx="11170920" cy="3790852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Абрамцево живописец писал этюды, картины, а вечерами собирался в большом доме, читал вслух и разыгрывал домашние спектакли с другими художниками. Очень часто в основе этих любительских постановок были исторические события, а для создания соответствующей атмосферы художники охотно делали декорации. Так Илья Репин серьезно увлекся стариной, задумав написать полотно на историческую тему.</a:t>
            </a:r>
          </a:p>
        </p:txBody>
      </p:sp>
      <p:pic>
        <p:nvPicPr>
          <p:cNvPr id="33794" name="Picture 2" descr="https://www.neizvestniy-geniy.ru/images/works/photo/2016/05/16157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323" y="3655014"/>
            <a:ext cx="5582416" cy="32029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1826" y="6211669"/>
            <a:ext cx="5542671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И. Е. Репин «Летний пейзаж», 1879 г.  (В.А. Репина на мостике в Абрамцево).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9275" y="534572"/>
            <a:ext cx="12788900" cy="968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«Царевна Софья Алексеевна через год после заключения ее в Новодевичьем монастыре, во время казни стрельцов и пытки всей ее прислуги в 1698 году», 1879 г.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4037" y="2236763"/>
            <a:ext cx="8314006" cy="5036234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Софья Алексеевна стоит у стола, откинувшись назад и скрестив на груди руки. Она побеждена, но не покорена. Непримиримо и безумно горят на бледном лице глаза. Тонкие губы сжаты, волосы рассыпаны по плечам. В этом полотне удивительно точно передана не только фактура парчового платья царевны, дорогого сукна на столе, бархатной обивки стула, но и напряженная, трагичная атмосфера исторического события.</a:t>
            </a:r>
          </a:p>
        </p:txBody>
      </p:sp>
      <p:pic>
        <p:nvPicPr>
          <p:cNvPr id="44034" name="Picture 2" descr="https://avatars.mds.yandex.net/get-zen_doc/2417786/pub_5ea73d325bba1914159d5baf_5eb14db349d6c31325adbd2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160" y="1772528"/>
            <a:ext cx="4271160" cy="59109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7410" y="0"/>
            <a:ext cx="12788900" cy="968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«Иван Грозный и сын его Иван 16 ноября 1581 года», 1885 г.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3687" y="1087510"/>
            <a:ext cx="6438314" cy="6213622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полумраке царских палат на красных, покрытых узорами коврах лежит брошенный жезл, рядом опрокинут трон, а в центре комнаты освещены две фигуры. Это отец, который в порыве гнева только что совершил непоправимое, и теперь его сын умирает у него на руках. Лицо царя выражает ужас, отчаяние и безмерную любовь, он судорожно обнимает Ивана, зажимает его рану на голове, пытаясь остановить кровь, а любящий сын, прощая отца, прильнул к его груди.</a:t>
            </a:r>
          </a:p>
        </p:txBody>
      </p:sp>
      <p:pic>
        <p:nvPicPr>
          <p:cNvPr id="45058" name="Picture 2" descr="https://images.ctfassets.net/8uskgiwtlhdi/7rAq5F2ioxAZ6fMRd4vyO2/64ed21f8feba4fc8de663e47bbb357c1/Iv__n_el_Terrible_y_su_hijo__por_Ili___Repin__1_.jpg?w=2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9824" y="1158875"/>
            <a:ext cx="6188578" cy="5699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96900" y="-273173"/>
            <a:ext cx="12788900" cy="9683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 факты о создании картины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5600" y="379828"/>
            <a:ext cx="11836400" cy="40143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 Репин писал её не в мастерской, а в отдельной специально обставленной комнате.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сам кроил костюмы для своих героев.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Грозного царя он увидел в образе чернорабочего, которого случайно встретил на рынке.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облика молодого Ивана ему специально позировал писатель Всеволод Гаршин.</a:t>
            </a:r>
          </a:p>
        </p:txBody>
      </p:sp>
      <p:pic>
        <p:nvPicPr>
          <p:cNvPr id="46082" name="Picture 2" descr="https://cdni.rbth.com/rbthmedia/images/2019.05/original/5ce3fa0d15e9f973787d9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265" y="4276578"/>
            <a:ext cx="3065242" cy="22575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8129" y="6488668"/>
            <a:ext cx="312244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Эскиз картины, 1882 г.</a:t>
            </a:r>
            <a:endParaRPr lang="ru-RU" dirty="0"/>
          </a:p>
        </p:txBody>
      </p:sp>
      <p:sp>
        <p:nvSpPr>
          <p:cNvPr id="46084" name="AutoShape 4" descr="https://pbs.twimg.com/media/Ew3nLoHWYAIdkwi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6" name="Picture 6" descr="https://pbs.twimg.com/media/Ew3nLoHWYAIdkwi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334" y="3761011"/>
            <a:ext cx="2335237" cy="30969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29267" y="6519446"/>
            <a:ext cx="2340903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Эскиз картины, 1882 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937" y="-168812"/>
            <a:ext cx="10515600" cy="9019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Переписка И.Е. Репина и В.Ф. </a:t>
            </a:r>
            <a:r>
              <a:rPr lang="ru-RU" sz="48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Зеелера</a:t>
            </a:r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⁶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50" y="492368"/>
            <a:ext cx="12295749" cy="722923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Писание писем для И. Репина было своего рода любимым досугом. Он занимался этим с юности и до старости, почти ежедневно и часто несколько раз в день.</a:t>
            </a:r>
          </a:p>
          <a:p>
            <a:pPr>
              <a:buNone/>
            </a:pPr>
            <a:r>
              <a:rPr lang="ru-RU" sz="1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И.Е. Репин – В.Ф. </a:t>
            </a:r>
            <a:r>
              <a:rPr lang="ru-RU" sz="1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Зеелеру</a:t>
            </a:r>
            <a:endParaRPr lang="ru-RU" sz="1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октября 1924, </a:t>
            </a:r>
            <a:r>
              <a:rPr lang="en-US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Куоккала</a:t>
            </a:r>
            <a:r>
              <a:rPr lang="en-US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Пенаты</a:t>
            </a:r>
          </a:p>
          <a:p>
            <a:pPr>
              <a:buNone/>
            </a:pPr>
            <a:r>
              <a:rPr lang="en-US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en-US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Было сие событие в Москве, в 1913 г. В Третьяковской галерее картина моя – </a:t>
            </a:r>
            <a:r>
              <a:rPr lang="ru-RU" sz="1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Грозный и сын</a:t>
            </a:r>
            <a:r>
              <a:rPr lang="ru-RU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была прорезана ножом, в месте крови на виске царевича Ивана... И кто бы мог вообразить что эта нелепая выходка полусумасшедшего вызовет целую всероссийскую бурю негодования, да, - </a:t>
            </a:r>
            <a:r>
              <a:rPr lang="ru-RU" sz="1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всероссийского.</a:t>
            </a:r>
            <a:r>
              <a:rPr lang="ru-RU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меня хранятся неопровержимые документы. Подлинные телеграммы и подлинные письма, адресованные Сергею Викторовичу Яблоновскому, в редакцию «Русского слова». И Сергей Викторович собрал тщательно весь этот драгоценный материал, положил его в резной старинный художественный ларец и преподнес мне. И всякий раз как я приближаюсь к этому ларцу, я ощущаю ласковую руку на моем виске – благороднейшего Сергея Викторовича Яблоновского...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Владимир </a:t>
            </a:r>
            <a:r>
              <a:rPr lang="ru-RU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Зеелер</a:t>
            </a:r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адвокат, общественный деятель, русский эмигрант, организатор и генеральный секретарь Союза русских писателей и журналистов в Париже, один из редакторов эмигрантской газеты «Русская мысль».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1140" y="450166"/>
            <a:ext cx="12788900" cy="968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«Торжественное заседание Государственного совета </a:t>
            </a:r>
            <a:b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мая 1901 года в честь столетнего юбилея со дня его учреждения», 1903 г.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2326" y="1744394"/>
            <a:ext cx="5711874" cy="5486400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Данная картина изображает важный момент, когда русский монарх, располагающийся во главе собрания под собственным парадным портретом, уже окончил чтение грамоты, и секретари разносят членам совета юбилейные медали. Четкий и мерный ритм мраморных колонн зала и своеобразная круговая посадка чиновников перед лицом императора символизируют строго-иерархичную государственность, которую подчеркивают цветовое сочетание синих одежд благородных господ, темно-красная обивка кресел и бархатное сукно на столах, а также белые колонны, свечи и листы документов.</a:t>
            </a:r>
          </a:p>
        </p:txBody>
      </p:sp>
      <p:pic>
        <p:nvPicPr>
          <p:cNvPr id="47106" name="Picture 2" descr="https://avatars.mds.yandex.net/get-zen_doc/4364496/pub_6137cca0fd7ad2434d3bc18d_6137d10837aece579065302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205"/>
            <a:ext cx="6413501" cy="3721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96900" y="0"/>
            <a:ext cx="12788900" cy="9683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 факты о создании картины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778022"/>
            <a:ext cx="10994292" cy="3639234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 Репин лично присутствовал на этом юбилейном заседании Государственного совета и получил возможность наблюдать другие подобные мероприятия.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добился разрешения членов совета позировать ему в свободном от заседаний зале именно в той позе, которая была необходима для картины.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3526" y="6488668"/>
            <a:ext cx="420624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Фрагмент картины, 1903 г.</a:t>
            </a:r>
            <a:endParaRPr lang="ru-RU" dirty="0"/>
          </a:p>
        </p:txBody>
      </p:sp>
      <p:sp>
        <p:nvSpPr>
          <p:cNvPr id="46084" name="AutoShape 4" descr="https://pbs.twimg.com/media/Ew3nLoHWYAIdkwi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0" name="Picture 2" descr="https://i.ibb.co/M95360B/MG-7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662" y="3744842"/>
            <a:ext cx="4163302" cy="27755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2223" y="0"/>
            <a:ext cx="12788900" cy="9683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первой выставке «Мира искусства»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5600" y="1045308"/>
            <a:ext cx="11836400" cy="42164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 Репин, в 1899 г., увлекшись мистикой и символизмом, решил участвовать в первой выставке «Мира искусства» с некоторыми этюдами, но чуть позже открыто объявил о своих разногласиях с этим объединением, так как идеология объединения подразумевала противопоставление Академии художеств и Товариществу передвижных выставок.</a:t>
            </a:r>
          </a:p>
        </p:txBody>
      </p:sp>
      <p:sp>
        <p:nvSpPr>
          <p:cNvPr id="46084" name="AutoShape 4" descr="https://pbs.twimg.com/media/Ew3nLoHWYAIdkwi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8" y="-297022"/>
            <a:ext cx="114835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Высказывания (цитаты) Ильи Репина об искусстве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100" y="673100"/>
            <a:ext cx="12052300" cy="7048500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 здравствует жизнь, да процветает искусство, дорогое искусство! Без искусства жизнь – скука, прозябание... Очарования, ищите очарований в искусстве – вот его бессмертие...»¹.</a:t>
            </a:r>
          </a:p>
          <a:p>
            <a:r>
              <a:rPr lang="ru-RU" sz="1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– «самый опасный предмет любви по своей глубине, непостижимости, вечной новизне, вечной таинственности»².</a:t>
            </a:r>
          </a:p>
          <a:p>
            <a:r>
              <a:rPr lang="ru-RU" sz="1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«Самый ... гениальный художник вселенной .... - Бог»³.</a:t>
            </a:r>
          </a:p>
          <a:p>
            <a:r>
              <a:rPr lang="ru-RU" sz="1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«Зрителю нет дела разбирать, хорошо или дурно  писано, - он просто захвачен сценой, живыми людьми и драмой жизни»⁴.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600" dirty="0" smtClean="0">
                <a:solidFill>
                  <a:srgbClr val="C00000"/>
                </a:solidFill>
              </a:rPr>
              <a:t>1. И.Е. Репин – Обществу А.И. Куинджи. 1924 г., Куоккала. С. 354.</a:t>
            </a:r>
          </a:p>
          <a:p>
            <a:r>
              <a:rPr lang="ru-RU" sz="9600" dirty="0" smtClean="0">
                <a:solidFill>
                  <a:srgbClr val="C00000"/>
                </a:solidFill>
              </a:rPr>
              <a:t>2. И.Е. Репин – В.В. Верёвкиной. 4 сентября 1893 г. </a:t>
            </a:r>
            <a:r>
              <a:rPr lang="ru-RU" sz="9600" dirty="0" err="1" smtClean="0">
                <a:solidFill>
                  <a:srgbClr val="C00000"/>
                </a:solidFill>
              </a:rPr>
              <a:t>Здравнёво</a:t>
            </a:r>
            <a:r>
              <a:rPr lang="ru-RU" sz="9600" dirty="0" smtClean="0">
                <a:solidFill>
                  <a:srgbClr val="C00000"/>
                </a:solidFill>
              </a:rPr>
              <a:t>. С. 30.</a:t>
            </a:r>
          </a:p>
          <a:p>
            <a:r>
              <a:rPr lang="ru-RU" sz="9600" dirty="0" smtClean="0">
                <a:solidFill>
                  <a:srgbClr val="C00000"/>
                </a:solidFill>
              </a:rPr>
              <a:t>3. Репин 2015. С. 357.</a:t>
            </a:r>
          </a:p>
          <a:p>
            <a:r>
              <a:rPr lang="ru-RU" sz="9600" dirty="0" smtClean="0">
                <a:solidFill>
                  <a:srgbClr val="C00000"/>
                </a:solidFill>
              </a:rPr>
              <a:t>4. И.Е. Репин – В.В. Стасову. 30 октября 1891 г., Петербург. С. 395.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жанр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27100"/>
            <a:ext cx="10515600" cy="63627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– от греч. «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«рассказ о прошедшем, об узнанном».</a:t>
            </a:r>
          </a:p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жанр – самый сложный в сюжетном отношении. Он объединяет темы, сюжеты прошлого человечества. Кроме сюжетов реальной истории, к нему относятся произведения на мифологические, библейские и сказочно-былинные сюжеты, историко-бытовые произведения и многие исторические портреты.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4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 о творчестве Ильи Репина</a:t>
            </a:r>
            <a:endParaRPr lang="ru-RU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ИЛЬЯ РЕПИН. Передвижни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28825" y="1150938"/>
            <a:ext cx="813435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9569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238" y="-184481"/>
            <a:ext cx="10795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Послесловие/Итог</a:t>
            </a:r>
            <a:b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4810" y="1148665"/>
            <a:ext cx="10515600" cy="54784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живопись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Репина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занимает одно из самых почетных мест в истории русской культуры. Его имя по сей день тесно связано с представлениями о реализме, а живописные произведения служат своеобразным мерилом достижений отечественного искусства.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3B48A-89A3-402A-BFDC-C4EE39CF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436" y="-233729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источников и литературы:</a:t>
            </a:r>
            <a:endParaRPr lang="ru-RU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9712A5-1CE2-46A4-992D-86951E0CA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6" y="831166"/>
            <a:ext cx="10718800" cy="57959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Амфилохиева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Е.В.  Изобразительное искусство. Мастера и шедевры. – М., 2014.  - 64 с.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2.Великие художники. Илья Репин. М., 2010. – 48 с.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Илья Репин /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Третьяковская галерея. – М., 2019. – 592 с.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Рябцев Ю.С. История русской культуры: Художественная жизнь и быт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– XIX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вв. – М., 2001. – 432 с.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5.Иллюстрации картин И. Репина.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https://www.tretyakovgallery.ru/collection/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0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-472282"/>
            <a:ext cx="11455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Художественные картины исторического жанра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63286" y="4686300"/>
            <a:ext cx="418918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К.П. Брюллов «Последний день Помпеи», 1833 г.</a:t>
            </a:r>
            <a:endParaRPr lang="ru-RU" dirty="0"/>
          </a:p>
        </p:txBody>
      </p:sp>
      <p:pic>
        <p:nvPicPr>
          <p:cNvPr id="1030" name="Picture 6" descr="https://want2read.ru/wp-content/uploads/2019/05/sa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6" y="447676"/>
            <a:ext cx="4194174" cy="426402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203700" y="4673600"/>
            <a:ext cx="4241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Рафаэль </a:t>
            </a:r>
            <a:r>
              <a:rPr lang="ru-RU" dirty="0" err="1" smtClean="0"/>
              <a:t>Санти</a:t>
            </a:r>
            <a:r>
              <a:rPr lang="ru-RU" dirty="0" smtClean="0"/>
              <a:t> «Афинская школа», 1509-1511 гг.</a:t>
            </a:r>
            <a:endParaRPr lang="ru-RU" dirty="0"/>
          </a:p>
        </p:txBody>
      </p:sp>
      <p:pic>
        <p:nvPicPr>
          <p:cNvPr id="1032" name="Picture 8" descr="https://merairazum.ru/wp-content/uploads/2021/04/%D0%9F%D0%BE%D1%81%D0%BB%D0%B5%D0%B4%D0%BD%D0%B8%D0%B9_%D0%B4%D0%B5%D0%BD%D1%8C_%D0%9F%D0%BE%D0%BC%D0%BF%D0%B5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943" y="444500"/>
            <a:ext cx="4221843" cy="4241800"/>
          </a:xfrm>
          <a:prstGeom prst="rect">
            <a:avLst/>
          </a:prstGeom>
          <a:noFill/>
        </p:spPr>
      </p:pic>
      <p:pic>
        <p:nvPicPr>
          <p:cNvPr id="1034" name="Picture 10" descr="https://k-a-r-t-i-n-a.ru/wp-content/uploads/2016/04/bruni-f.-mednyj-zmi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0900" y="457201"/>
            <a:ext cx="4080329" cy="422909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496300" y="4673600"/>
            <a:ext cx="406581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Ф.А. </a:t>
            </a:r>
            <a:r>
              <a:rPr lang="ru-RU" dirty="0" err="1" smtClean="0"/>
              <a:t>Бруни</a:t>
            </a:r>
            <a:r>
              <a:rPr lang="ru-RU" dirty="0" smtClean="0"/>
              <a:t> «Медный змий», 1841 г.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3706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жанр в Российской империи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6900" y="406400"/>
            <a:ext cx="11010900" cy="2819399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жанр, начиная с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века,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академической среде считался 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высоким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жанром.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картиной на национальный сюжет стало полотно А.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Лосенко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«Владимир и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Рогнеда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рассказывающее о сватовстве Великого князя Владимира (крестителя Руси) к полоцкой княжне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Рогнеде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s://xn--80apmdfm0a.xn--p1acf/wp-content/uploads/2018/05/m-y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662" y="3073400"/>
            <a:ext cx="3227195" cy="3232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15728" y="6273225"/>
            <a:ext cx="3256671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А. </a:t>
            </a:r>
            <a:r>
              <a:rPr lang="ru-RU" sz="1600" dirty="0" err="1" smtClean="0"/>
              <a:t>Лосенко</a:t>
            </a:r>
            <a:r>
              <a:rPr lang="ru-RU" sz="1600" dirty="0" smtClean="0"/>
              <a:t> «Владимир и </a:t>
            </a:r>
            <a:r>
              <a:rPr lang="ru-RU" sz="1600" dirty="0" err="1" smtClean="0"/>
              <a:t>Рогнеда</a:t>
            </a:r>
            <a:r>
              <a:rPr lang="ru-RU" sz="1600" dirty="0" smtClean="0"/>
              <a:t>», 1770 г.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-4849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Репин: портрет крупными мазками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6300" y="444500"/>
            <a:ext cx="5397500" cy="70231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Ефимович Репин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(1844-1930) представляется одним из главных отечественных художников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столетия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(едва ли не самым главным), а его искусство – своего рода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«энциклопедией русской жизни»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содержащий разнообразные лики России – крестьянской и аристократической, народной и царской, революционной и артистической.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s://s8.travelask.ru/system/images/files/001/462/167/wysiwyg_jpg/%D1%84%D0%BE%D1%82%D0%BE_%D0%90%D0%B2%D1%82%D0%BE%D0%BF%D0%BE%D1%80%D1%82%D1%80%D0%B5%D1%82.jpg?1615737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924" y="431800"/>
            <a:ext cx="4993599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01700" y="6337300"/>
            <a:ext cx="33274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 Репин «Автопортрет», 1887 г.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729" y="-4232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художественного творчества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0857" y="522514"/>
            <a:ext cx="10515600" cy="674370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Творчество И. Репина невозможно назвать изысканным, обворожительным, оно не заботится об изящности форм, но оно, несомненно, яркое, выразительное драматическое.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Художник обращался к множеству сюжетов, с упоением  изображал простых людей, интеллигенцию, аристократию, представителей государственной власти.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Он создал сильные пластические образы, ставшие олицетворением русской жизни позапрошлого столетия. Многие из них воспринимаются как некие символы национальной идентичности.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-261257"/>
            <a:ext cx="10515600" cy="1152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художественного творчества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1743" y="576943"/>
            <a:ext cx="10515600" cy="6934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 его картинах почти отсутствует проза жизни, редка в них и идиллия (исключая изображение жены, В.А. Репиной, и детей). 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5.Чаще всего картины художника несут в себе конфликт, столкновение, противоборство, «душевные бури», смерчи, необъятные толпы, неукротимые страсти.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Репин выбирал особые коллизии из жизни современников, выявлявшие сложность окружающей действительности, позволявшие исследовать психологию и эмоции человека в «предельных» ситуациях.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0"/>
            <a:ext cx="10515600" cy="11199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 России» через раскрытие «образа Человека»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1700" y="914400"/>
            <a:ext cx="10515600" cy="6553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Репина можно разделить в три условные группы произведений, которые вместе рождают непростой, глубокий, весьма неоднозначный, но в то же время целостный образ России: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Первая создает образ народа, толпы, религиозного или революционного шествия.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Вторая поднимает проблемы личности, её поисков, утрат и обретений.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Третья представляет лицо эпохи через искусство портрета.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-281354"/>
            <a:ext cx="10515600" cy="109653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Товарищество передвижных выставок  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1016" y="304800"/>
            <a:ext cx="12568115" cy="32639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1878 году Репин вступил в Товарищество передвижников и представил на выставке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чугуевские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портреты (украинский город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Чугуево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малая родина художника), из которых особый успех имел «Протодиакон» (1877 г.). Спустя некоторое время работу купил для своей галереи знаменитый коллекционер Павел Третьяков. </a:t>
            </a:r>
          </a:p>
        </p:txBody>
      </p:sp>
      <p:pic>
        <p:nvPicPr>
          <p:cNvPr id="34818" name="Picture 2" descr="https://i.pinimg.com/736x/1d/c5/96/1dc5966643c5c06539f06cbeacc11195--ilya-re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3294063"/>
            <a:ext cx="2628900" cy="33679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9450" y="6273225"/>
            <a:ext cx="2648495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И.Репин «Протодиакон», 1877 г. </a:t>
            </a:r>
            <a:endParaRPr lang="ru-RU" sz="1600" dirty="0"/>
          </a:p>
        </p:txBody>
      </p:sp>
      <p:pic>
        <p:nvPicPr>
          <p:cNvPr id="34820" name="Picture 4" descr="https://stihi.ru/pics/2020/08/20/2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307" y="2921000"/>
            <a:ext cx="2933456" cy="3409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413260" y="6211669"/>
            <a:ext cx="3009706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П.М. Третьяков 1832-1898 гг.</a:t>
            </a:r>
          </a:p>
          <a:p>
            <a:endParaRPr lang="ru-RU" dirty="0"/>
          </a:p>
        </p:txBody>
      </p:sp>
      <p:pic>
        <p:nvPicPr>
          <p:cNvPr id="34822" name="Picture 6" descr="https://www.theartnewspaper.ru/media/images/3fcc4f0b-3ba1-4823-b5f0-aa102c607884.width-1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8743" y="3399191"/>
            <a:ext cx="4069443" cy="31648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44194" y="6211669"/>
            <a:ext cx="4094563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Третьяковская галерея, 1906 г.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1492</Words>
  <Application>Microsoft Office PowerPoint</Application>
  <PresentationFormat>Произвольный</PresentationFormat>
  <Paragraphs>89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«Исторический жанр в творчестве И. Репина»</vt:lpstr>
      <vt:lpstr>Исторический жанр</vt:lpstr>
      <vt:lpstr>Художественные картины исторического жанра</vt:lpstr>
      <vt:lpstr>Исторический жанр в Российской империи</vt:lpstr>
      <vt:lpstr>Илья Репин: портрет крупными мазками</vt:lpstr>
      <vt:lpstr>Особенности художественного творчества</vt:lpstr>
      <vt:lpstr>Особенности художественного творчества</vt:lpstr>
      <vt:lpstr>«Образ России» через раскрытие «образа Человека»</vt:lpstr>
      <vt:lpstr>Товарищество передвижных выставок  </vt:lpstr>
      <vt:lpstr>кружок Саввы Мамонтова</vt:lpstr>
      <vt:lpstr>Исторический жанр в творчестве художника</vt:lpstr>
      <vt:lpstr>«Царевна Софья Алексеевна через год после заключения ее в Новодевичьем монастыре, во время казни стрельцов и пытки всей ее прислуги в 1698 году», 1879 г.</vt:lpstr>
      <vt:lpstr>«Иван Грозный и сын его Иван 16 ноября 1581 года», 1885 г.</vt:lpstr>
      <vt:lpstr>Интересные факты о создании картины</vt:lpstr>
      <vt:lpstr>Переписка И.Е. Репина и В.Ф. Зеелера⁶</vt:lpstr>
      <vt:lpstr>«Торжественное заседание Государственного совета  7 мая 1901 года в честь столетнего юбилея со дня его учреждения», 1903 г.</vt:lpstr>
      <vt:lpstr>Интересные факты о создании картины</vt:lpstr>
      <vt:lpstr>Участие в первой выставке «Мира искусства»</vt:lpstr>
      <vt:lpstr>Высказывания (цитаты) Ильи Репина об искусстве</vt:lpstr>
      <vt:lpstr>Фильм о творчестве Ильи Репина</vt:lpstr>
      <vt:lpstr>  Послесловие/Итог </vt:lpstr>
      <vt:lpstr>Список источников и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zav</cp:lastModifiedBy>
  <cp:revision>65</cp:revision>
  <dcterms:created xsi:type="dcterms:W3CDTF">2021-12-05T15:34:12Z</dcterms:created>
  <dcterms:modified xsi:type="dcterms:W3CDTF">2023-10-09T12:41:07Z</dcterms:modified>
</cp:coreProperties>
</file>