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7" r:id="rId31"/>
    <p:sldId id="258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6F6D6-751D-49CA-94CD-2A0F724E00E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BFC3-D213-4CBC-BD98-0DB5E232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BFC3-D213-4CBC-BD98-0DB5E23267E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BFC3-D213-4CBC-BD98-0DB5E23267E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BFC3-D213-4CBC-BD98-0DB5E23267E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BFC3-D213-4CBC-BD98-0DB5E23267E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BFC3-D213-4CBC-BD98-0DB5E23267E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132856"/>
            <a:ext cx="626023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Кубизм.</a:t>
            </a:r>
            <a:br>
              <a:rPr lang="ru-RU" dirty="0" smtClean="0"/>
            </a:br>
            <a:r>
              <a:rPr lang="ru-RU" dirty="0" smtClean="0"/>
              <a:t>Пабло </a:t>
            </a:r>
            <a:r>
              <a:rPr lang="ru-RU" dirty="0" smtClean="0"/>
              <a:t>Пикассо</a:t>
            </a:r>
            <a:br>
              <a:rPr lang="ru-RU" dirty="0" smtClean="0"/>
            </a:br>
            <a:r>
              <a:rPr lang="ru-RU" sz="3100" dirty="0" smtClean="0"/>
              <a:t>(1881-1973)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384" y="4797152"/>
            <a:ext cx="4744616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Автор </a:t>
            </a:r>
            <a:r>
              <a:rPr lang="ru-RU" dirty="0" err="1" smtClean="0">
                <a:solidFill>
                  <a:schemeClr val="tx1"/>
                </a:solidFill>
              </a:rPr>
              <a:t>мультимедийной</a:t>
            </a:r>
            <a:r>
              <a:rPr lang="ru-RU" dirty="0" smtClean="0">
                <a:solidFill>
                  <a:schemeClr val="tx1"/>
                </a:solidFill>
              </a:rPr>
              <a:t> презентации: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преподаватель </a:t>
            </a:r>
            <a:r>
              <a:rPr lang="ru-RU" dirty="0" smtClean="0">
                <a:solidFill>
                  <a:schemeClr val="tx1"/>
                </a:solidFill>
              </a:rPr>
              <a:t>«Детской школы искусства им. Д.Б. </a:t>
            </a:r>
            <a:r>
              <a:rPr lang="ru-RU" dirty="0" err="1" smtClean="0">
                <a:solidFill>
                  <a:schemeClr val="tx1"/>
                </a:solidFill>
              </a:rPr>
              <a:t>Кабалевского</a:t>
            </a:r>
            <a:r>
              <a:rPr lang="ru-RU" dirty="0" smtClean="0">
                <a:solidFill>
                  <a:schemeClr val="tx1"/>
                </a:solidFill>
              </a:rPr>
              <a:t>» г. Перми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Аксенова  Яна Игоревна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artsdot.com/ADC/Art-ImgScreen-3.nsf/O/A-8XYPLB/$FILE/Pablo_picasso-guitar_and_vio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17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heslide.ru/img/thumbs/2cd507087d24275c656a763fe8044e2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«Голубой»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89451"/>
          </a:xfrm>
        </p:spPr>
        <p:txBody>
          <a:bodyPr/>
          <a:lstStyle/>
          <a:p>
            <a:r>
              <a:rPr lang="ru-RU" dirty="0" smtClean="0"/>
              <a:t>Однако очень скоро Пабло нашел свой собственный художественный язык. На картине «Склонившийся Арлекин» изображен юноша в черно-синем трико за столиком кафе. Его лицо, покрытое белилами, резко контрастирует с цветом рук. Голубое освещение еще больше подчеркивает бледность лица артиста и белизну его воротника и манжет.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«Голубой»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Постепенно многоцветность уходит с полотен Пикассо, уступая место пронзительному по своему эмоциональному настрою голубому цвету. Произведения наполняет чувство тоски, одиночества, потерянности и скорби.</a:t>
            </a:r>
          </a:p>
          <a:p>
            <a:r>
              <a:rPr lang="ru-RU" dirty="0" smtClean="0"/>
              <a:t>Работы, созданные </a:t>
            </a:r>
            <a:r>
              <a:rPr lang="ru-RU" b="1" dirty="0" smtClean="0"/>
              <a:t>между 1901 и 1904</a:t>
            </a:r>
            <a:r>
              <a:rPr lang="ru-RU" dirty="0" smtClean="0"/>
              <a:t>, относят к «голубому» периоду. </a:t>
            </a:r>
            <a:r>
              <a:rPr lang="ru-RU" b="1" dirty="0" smtClean="0"/>
              <a:t>Голубой – «цвет всех цветов», </a:t>
            </a:r>
            <a:r>
              <a:rPr lang="ru-RU" dirty="0" smtClean="0"/>
              <a:t>считал Пикассо. В это время он рисовал изможденных матерей с детьми, рабочих, слепых и нищих. Искаженные скорбью и страданием лица выражают печаль и меланхолию, старость и смерть. По мнению мастера, </a:t>
            </a:r>
            <a:r>
              <a:rPr lang="ru-RU" b="1" dirty="0" smtClean="0"/>
              <a:t>«кто грустен, тот искренен», </a:t>
            </a:r>
            <a:r>
              <a:rPr lang="ru-RU" dirty="0" smtClean="0"/>
              <a:t>поэтому оберегающие и поддерживающие друг друга обездоленные герои картин этого периода выглядят такими </a:t>
            </a:r>
            <a:r>
              <a:rPr lang="ru-RU" b="1" dirty="0" smtClean="0"/>
              <a:t>«настоящими»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agge.ru/wp-content/uploads/2018/02/%D0%91%D0%B5%D0%B7-%D0%B8%D0%BC%D0%B5%D0%BD%D0%B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88640"/>
            <a:ext cx="9001125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7332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«Свидание», 1902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733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«Завтрак слепого», 1903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«Нищий старик с мальчиком», 1903 г.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«Голубой»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Депрессивные мотивы</a:t>
            </a:r>
            <a:r>
              <a:rPr lang="en-US" b="1" dirty="0" smtClean="0"/>
              <a:t> </a:t>
            </a:r>
            <a:r>
              <a:rPr lang="ru-RU" dirty="0" smtClean="0"/>
              <a:t>возникли</a:t>
            </a:r>
            <a:r>
              <a:rPr lang="ru-RU" b="1" dirty="0" smtClean="0"/>
              <a:t> </a:t>
            </a:r>
            <a:r>
              <a:rPr lang="ru-RU" dirty="0" smtClean="0"/>
              <a:t>в творчестве живописца после самоубийства его </a:t>
            </a:r>
            <a:r>
              <a:rPr lang="ru-RU" b="1" dirty="0" smtClean="0"/>
              <a:t>лучшего друга – художника Карлоса </a:t>
            </a:r>
            <a:r>
              <a:rPr lang="ru-RU" b="1" dirty="0" err="1" smtClean="0"/>
              <a:t>Касагемаса</a:t>
            </a:r>
            <a:r>
              <a:rPr lang="ru-RU" b="1" dirty="0" smtClean="0"/>
              <a:t>, </a:t>
            </a:r>
            <a:r>
              <a:rPr lang="ru-RU" dirty="0" smtClean="0"/>
              <a:t>вместе с которым Пикассо собирался покорить мир. Потрясение от этой смерти, постоянная нехватка денег, неприятие и непонимание публикой его искусства угнетали мастера. </a:t>
            </a:r>
            <a:r>
              <a:rPr lang="ru-RU" b="1" dirty="0" smtClean="0"/>
              <a:t>Его творчество окрасилось в синий цвет на целых два года.   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s.slideplayer.com/23/6631635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«Голубой»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На одной из характерных работ этого периода – «Трагедия» - изображена семья бедняков на берегу моря. Скорбные лица и опущенные глаза, скованные позы и сведенные вперед плечи выражают глубину переживаемого ими горя. Даже в лице мальчика не видно детской живости и непосредственности. Все трое босы – скорее всего, они нуждаются, голодают. Герои стоят у моря: может быть, это семья рыбаков? Картина вызывает чувство безысходности.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«Розовая» муза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Депрессивный «голубой» период закончился с появлением в жизни Пикассо прекрасной музы. Девушка жила в том же доме, где поселился художник. В </a:t>
            </a:r>
            <a:r>
              <a:rPr lang="ru-RU" dirty="0" err="1" smtClean="0"/>
              <a:t>Бато-Лавуар</a:t>
            </a:r>
            <a:r>
              <a:rPr lang="ru-RU" dirty="0" smtClean="0"/>
              <a:t> («Плавучая прачечная») встречались странные персонажи. Это было полуразрушенное здание с извилистыми коридорами, </a:t>
            </a:r>
            <a:r>
              <a:rPr lang="ru-RU" dirty="0" err="1" smtClean="0"/>
              <a:t>незапиравшимися</a:t>
            </a:r>
            <a:r>
              <a:rPr lang="ru-RU" dirty="0" smtClean="0"/>
              <a:t> каморками, темными лестницами и единственным водопроводным краном, находящимся в подвале. Возле крана по утрам собиралась очередь, и именно здесь Пабло встретил свою </a:t>
            </a:r>
            <a:r>
              <a:rPr lang="ru-RU" dirty="0" err="1" smtClean="0"/>
              <a:t>Фернанду</a:t>
            </a:r>
            <a:r>
              <a:rPr lang="ru-RU" dirty="0" smtClean="0"/>
              <a:t>. Высокая, статная зеленоглазая красавица подрабатывала натурщицей и моделью. 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«Розовый»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Признание и любовь положили начало новому этапу творчества мастера. «</a:t>
            </a:r>
            <a:r>
              <a:rPr lang="ru-RU" b="1" dirty="0" smtClean="0"/>
              <a:t>Розовый» период (1904-1906)</a:t>
            </a:r>
            <a:r>
              <a:rPr lang="ru-RU" dirty="0" smtClean="0"/>
              <a:t> добавил в палитру художника более </a:t>
            </a:r>
            <a:r>
              <a:rPr lang="ru-RU" b="1" dirty="0" smtClean="0"/>
              <a:t>жизнерадостные, прозрачные и легкие краски</a:t>
            </a:r>
            <a:r>
              <a:rPr lang="ru-RU" dirty="0" smtClean="0"/>
              <a:t>: охристую, розовую и теплую серебристо-золотистую гамму. Образы героев стали </a:t>
            </a:r>
            <a:r>
              <a:rPr lang="ru-RU" b="1" dirty="0" smtClean="0"/>
              <a:t>лирическими</a:t>
            </a:r>
            <a:r>
              <a:rPr lang="ru-RU" dirty="0" smtClean="0"/>
              <a:t> (чего не было в работах «голубого» периода), в фигурах </a:t>
            </a:r>
            <a:r>
              <a:rPr lang="ru-RU" b="1" dirty="0" smtClean="0"/>
              <a:t>исчезли скованность и печаль</a:t>
            </a:r>
            <a:r>
              <a:rPr lang="ru-RU" dirty="0" smtClean="0"/>
              <a:t>, в картинах </a:t>
            </a:r>
            <a:r>
              <a:rPr lang="ru-RU" b="1" dirty="0" smtClean="0"/>
              <a:t>раздвинулось пространство и появилась глубина. 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icasso-picasso.ru/wp-content/uploads/12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633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55892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«Акробат и молодой Арлекин», 1905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6632"/>
            <a:ext cx="5724128" cy="67413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Великий испанский художник, скульптор, график, сценограф, </a:t>
            </a:r>
            <a:r>
              <a:rPr lang="ru-RU" dirty="0" err="1" smtClean="0"/>
              <a:t>керамист</a:t>
            </a:r>
            <a:r>
              <a:rPr lang="ru-RU" dirty="0" smtClean="0"/>
              <a:t> и дизайнер </a:t>
            </a:r>
            <a:r>
              <a:rPr lang="ru-RU" b="1" dirty="0" smtClean="0"/>
              <a:t>Пабло Пикассо </a:t>
            </a:r>
            <a:r>
              <a:rPr lang="ru-RU" dirty="0" smtClean="0"/>
              <a:t>оказал исключительное влияние на развитие искусства </a:t>
            </a:r>
            <a:r>
              <a:rPr lang="en-US" dirty="0" smtClean="0"/>
              <a:t>XX-XXI </a:t>
            </a:r>
            <a:r>
              <a:rPr lang="ru-RU" dirty="0" smtClean="0"/>
              <a:t>веков. Он прожил 91 год и почти все время плодотворно работал. Произведениям мастера подражает множество художников, его идеи нашли огромное количество последователей.  Однажды, посетив выставку детских рисунков, Пикассо сказал: </a:t>
            </a:r>
            <a:r>
              <a:rPr lang="ru-RU" i="1" dirty="0" smtClean="0"/>
              <a:t>«В их возрасте я рисовал как </a:t>
            </a:r>
            <a:r>
              <a:rPr lang="ru-RU" b="1" i="1" dirty="0" smtClean="0"/>
              <a:t>Рафаэль</a:t>
            </a:r>
            <a:r>
              <a:rPr lang="ru-RU" i="1" dirty="0" smtClean="0"/>
              <a:t>, но мне потребовалась </a:t>
            </a:r>
            <a:r>
              <a:rPr lang="ru-RU" b="1" i="1" dirty="0" smtClean="0"/>
              <a:t>целая жизнь</a:t>
            </a:r>
            <a:r>
              <a:rPr lang="ru-RU" i="1" dirty="0" smtClean="0"/>
              <a:t>, чтобы научиться </a:t>
            </a:r>
            <a:r>
              <a:rPr lang="ru-RU" b="1" i="1" dirty="0" smtClean="0"/>
              <a:t>рисовать как они</a:t>
            </a:r>
            <a:r>
              <a:rPr lang="ru-RU" i="1" dirty="0" smtClean="0"/>
              <a:t>».</a:t>
            </a:r>
            <a:endParaRPr lang="ru-RU" i="1" dirty="0"/>
          </a:p>
        </p:txBody>
      </p:sp>
      <p:pic>
        <p:nvPicPr>
          <p:cNvPr id="15362" name="Picture 2" descr="https://ru.artsviewer.com/images/P/picasso/189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40360" cy="49266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Пикассо «Автопортрет», 1896 г.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«Розовый»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В этот период Пикассо был увлечен цирком </a:t>
            </a:r>
            <a:r>
              <a:rPr lang="ru-RU" b="1" dirty="0" err="1" smtClean="0"/>
              <a:t>Медрано</a:t>
            </a:r>
            <a:r>
              <a:rPr lang="ru-RU" b="1" dirty="0" smtClean="0"/>
              <a:t>.</a:t>
            </a:r>
            <a:r>
              <a:rPr lang="ru-RU" dirty="0" smtClean="0"/>
              <a:t>  Его излюбленными героями стали арлекины и уличные гимнасты, чья жизнь казалось полной романтики. Как правило, мастер изображал их на фоне пустынных пейзажей. Персонажи Пикассо одеты в концертные костюмы и предстают перед зрителем в естественных позах.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most-beauty.ru/wp-content/uploads/2019/12/Devochka-na-share-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894154" cy="67927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«Девочка  на шаре», 1905 г.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«Розовый»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Центральным произведением этого периода является «Девочка на шаре» (1905, ГМИИ им. А.С. Пушкина, Москва). Хрупкая гимнастка пытается удержать равновесие, стоя на шаре; она радуется успехам, показывая сидящему на кубе мужчине свою ловкость и гибкость. Силач же, погруженный в собственные мысли, смотрит в сторону. Хотя взгляды героев не встречаются, полотно не оставляет ощущения одиночества персонажей и их обособленности, преобладающего в работах «голубого» периода.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edia.diepresse.com/images/uploads/5/3/e/1475902/USA-FILES-PICASSO-AUCTION_1384337666693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532115" cy="6624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«Мальчик с трубкой», 1905 г.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«Розовый»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красочной череды арлекинов был написан </a:t>
            </a:r>
            <a:r>
              <a:rPr lang="ru-RU" b="1" dirty="0" smtClean="0"/>
              <a:t>«Мальчик с трубкой». </a:t>
            </a:r>
            <a:r>
              <a:rPr lang="ru-RU" dirty="0" smtClean="0"/>
              <a:t>Пикассо дружил с этим подростком, захаживавшим к нему в мастерскую, и создал его портрет. Долгое время работа  оставалась незаконченной, но однажды художник, подчиняясь внезапному порыву, добавил в нее розовый фон с букетами и украсил голову мальчика венком из роз. В работе хорошо </a:t>
            </a:r>
            <a:r>
              <a:rPr lang="ru-RU" b="1" dirty="0" smtClean="0"/>
              <a:t>переданы легкая меланхоличность и печальная лиричность образа парижского юноши. </a:t>
            </a:r>
            <a:r>
              <a:rPr lang="ru-RU" dirty="0" smtClean="0"/>
              <a:t>В 2004 г. произведение было продано за 104, 168 </a:t>
            </a:r>
            <a:r>
              <a:rPr lang="ru-RU" dirty="0" err="1" smtClean="0"/>
              <a:t>млн</a:t>
            </a:r>
            <a:r>
              <a:rPr lang="ru-RU" dirty="0" smtClean="0"/>
              <a:t> долларов, став на долгое время одной из самых дорогих картин в мире.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«Африканский»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В 1906 г. его художественная манера резко изменилась. Большое влияние оказала выставка картин П. Сезанна. Воодушевленный работами французского мастера. Художник стремился в своих полотнах придать формам больше простоты и значительности. В те годы исследователями был открыт целый пласт африканской культуры, что и послужило толчком для обновления творчества Пикассо.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mbilive.ru/images/13-08-2015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74196" cy="6231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«Портрет </a:t>
            </a:r>
            <a:r>
              <a:rPr lang="ru-RU" dirty="0" err="1" smtClean="0"/>
              <a:t>Гертруды</a:t>
            </a:r>
            <a:r>
              <a:rPr lang="ru-RU" dirty="0" smtClean="0"/>
              <a:t> </a:t>
            </a:r>
            <a:r>
              <a:rPr lang="ru-RU" dirty="0" err="1" smtClean="0"/>
              <a:t>Стайн</a:t>
            </a:r>
            <a:r>
              <a:rPr lang="ru-RU" dirty="0" smtClean="0"/>
              <a:t>», 1906 г.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ameralabs.org/media/lab16/02/17/23_d0bbfbbb741077b94e89203203856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166352" cy="6568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«Автопортрет», 1907 г.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bs.twimg.com/media/E6kdq1JXoAAvTZ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555777" cy="6552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Авиньонские</a:t>
            </a:r>
            <a:r>
              <a:rPr lang="ru-RU" dirty="0" smtClean="0"/>
              <a:t> девицы», 1907 г.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«Африканский»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602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сложное полотно </a:t>
            </a:r>
            <a:r>
              <a:rPr lang="ru-RU" b="1" dirty="0" smtClean="0"/>
              <a:t>«</a:t>
            </a:r>
            <a:r>
              <a:rPr lang="ru-RU" b="1" dirty="0" err="1" smtClean="0"/>
              <a:t>Авиньонские</a:t>
            </a:r>
            <a:r>
              <a:rPr lang="ru-RU" b="1" dirty="0" smtClean="0"/>
              <a:t> девицы» </a:t>
            </a:r>
            <a:r>
              <a:rPr lang="ru-RU" dirty="0" smtClean="0"/>
              <a:t>(1907, Музей современного искусства, Нью-Йорк), сочетающее в себе </a:t>
            </a:r>
            <a:r>
              <a:rPr lang="ru-RU" b="1" dirty="0" smtClean="0"/>
              <a:t>влияние Сезанна и африканского искусства</a:t>
            </a:r>
            <a:r>
              <a:rPr lang="ru-RU" dirty="0" smtClean="0"/>
              <a:t>, художник потратил больше года. Он работал очень тщательно, как ни над одной своей предыдущей картиной. Мастер создал совершенно </a:t>
            </a:r>
            <a:r>
              <a:rPr lang="ru-RU" b="1" dirty="0" smtClean="0"/>
              <a:t>новую реальность, построив фигуры из геометрических объемов, изломанных острыми углами.</a:t>
            </a:r>
            <a:r>
              <a:rPr lang="ru-RU" dirty="0" smtClean="0"/>
              <a:t> Вот почему в работе показан не облик девушек, а </a:t>
            </a:r>
            <a:r>
              <a:rPr lang="ru-RU" b="1" dirty="0" smtClean="0"/>
              <a:t>конструкция</a:t>
            </a:r>
            <a:r>
              <a:rPr lang="ru-RU" dirty="0" smtClean="0"/>
              <a:t>, </a:t>
            </a:r>
            <a:r>
              <a:rPr lang="ru-RU" b="1" dirty="0" smtClean="0"/>
              <a:t>внешняя форма</a:t>
            </a:r>
            <a:r>
              <a:rPr lang="ru-RU" dirty="0" smtClean="0"/>
              <a:t>. Публика была шокирована. Даже друзья Пикассо не приняли это скандальное произведение. </a:t>
            </a:r>
            <a:r>
              <a:rPr lang="ru-RU" b="1" dirty="0" smtClean="0"/>
              <a:t>Но впоследствии именно оно будет названо первым шагом живописи на пути к кубизму.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Детство и юность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/>
          <a:lstStyle/>
          <a:p>
            <a:r>
              <a:rPr lang="ru-RU" b="1" dirty="0" smtClean="0"/>
              <a:t>Пабло Пикассо</a:t>
            </a:r>
            <a:r>
              <a:rPr lang="ru-RU" dirty="0" smtClean="0"/>
              <a:t> родился </a:t>
            </a:r>
            <a:r>
              <a:rPr lang="ru-RU" b="1" dirty="0" smtClean="0"/>
              <a:t>25 октября 1881 г. </a:t>
            </a:r>
            <a:r>
              <a:rPr lang="ru-RU" dirty="0" smtClean="0"/>
              <a:t>в солнечном городе </a:t>
            </a:r>
            <a:r>
              <a:rPr lang="ru-RU" b="1" dirty="0" smtClean="0"/>
              <a:t>Малага на юге Испании</a:t>
            </a:r>
            <a:r>
              <a:rPr lang="ru-RU" dirty="0" smtClean="0"/>
              <a:t>. Роды были тяжелыми, младенец не закричал, как полагается. Акушерка посчитала ребенка мертвым и, оставив его на столе в соседней комнате, отправилась сообщить матери печальную весть. Дядя малыша доктор </a:t>
            </a:r>
            <a:r>
              <a:rPr lang="ru-RU" b="1" dirty="0" smtClean="0"/>
              <a:t>дон Сальвадор</a:t>
            </a:r>
            <a:r>
              <a:rPr lang="ru-RU" dirty="0" smtClean="0"/>
              <a:t>, зашел забрать крохотное тельце. Он курил сигару и выдохнул струю дыма прямо в личико племянника. Тот сморщился, и мир едва не лишившийся гениального художника. Впервые услышал его голос.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smtClean="0"/>
              <a:t>Кубизм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Кубизм</a:t>
            </a:r>
            <a:r>
              <a:rPr lang="ru-RU" dirty="0" smtClean="0"/>
              <a:t> (фр. </a:t>
            </a:r>
            <a:r>
              <a:rPr lang="ru-RU" dirty="0" err="1" smtClean="0"/>
              <a:t>Cubisme</a:t>
            </a:r>
            <a:r>
              <a:rPr lang="ru-RU" dirty="0" smtClean="0"/>
              <a:t>) — стиль в живописи, являющийся одним из модернистских направлений. </a:t>
            </a:r>
          </a:p>
          <a:p>
            <a:r>
              <a:rPr lang="ru-RU" dirty="0" smtClean="0"/>
              <a:t>Кубизм зародился во Франции в начале XX века. </a:t>
            </a:r>
          </a:p>
          <a:p>
            <a:r>
              <a:rPr lang="ru-RU" dirty="0" smtClean="0"/>
              <a:t>Кубизм – конструктивное упрощение человека, а также предметов и форм реального мира, универсальный язык живописи, который называют изобразительным  эсперанто. Кубисты рационализируют все разнообразие природных объектов до примитивно-грубых пространственных структур.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smtClean="0"/>
              <a:t>Кубизм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Создавая объем на плоскости, выявляя строгие геометрические фигуры (куб, конус, цилиндр), они раскладывают сложные формы на простые. Трехмерное тело подается в оригинальной манере как ряд его плоскостных сторон, совмещенных воедино. Как подметил художник Хуан </a:t>
            </a:r>
            <a:r>
              <a:rPr lang="ru-RU" dirty="0" err="1" smtClean="0"/>
              <a:t>Грис</a:t>
            </a:r>
            <a:r>
              <a:rPr lang="ru-RU" dirty="0" smtClean="0"/>
              <a:t>, «кубизм задался целью отыскать в изображаемых объектах наиболее устойчивые элементы». </a:t>
            </a:r>
          </a:p>
          <a:p>
            <a:r>
              <a:rPr lang="ru-RU" dirty="0" smtClean="0"/>
              <a:t>Новый стиль, создан Пикассо и Ж. Браком.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resent5.com/presentation/61475698_332201249/imag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lideplayer.com/slide/9367901/28/images/22/Georges+Braque%2C+Portuguese+Man%2C+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smtClean="0"/>
              <a:t>Неоклассицизм и русская муза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Весной 1917 друг живописца поэт Ж. Кокто предложил создать декорации и костюмы к спектаклю </a:t>
            </a:r>
            <a:r>
              <a:rPr lang="ru-RU" b="1" dirty="0" smtClean="0"/>
              <a:t>«Русского балета» С. Дягилева</a:t>
            </a:r>
            <a:r>
              <a:rPr lang="ru-RU" dirty="0" smtClean="0"/>
              <a:t>. Пикассо решил попробовать себя на новом поприще. Вдвоем с Кокто они отправились в Рим, где гастролировала русская труппа.</a:t>
            </a:r>
          </a:p>
          <a:p>
            <a:r>
              <a:rPr lang="ru-RU" dirty="0" smtClean="0"/>
              <a:t>Пикассо целыми днями рисовал декорации, а по ночам гулял с балериной </a:t>
            </a:r>
            <a:r>
              <a:rPr lang="ru-RU" b="1" dirty="0" smtClean="0"/>
              <a:t>Ольгой Хохловой </a:t>
            </a:r>
            <a:r>
              <a:rPr lang="ru-RU" dirty="0" smtClean="0"/>
              <a:t>(супруга Пикассо с 1921 г.- формально до своей смерти в 1955 г.) при романтическом свете луны.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ofart-disign.ru/wp-content/uploads/2019/09/198005bf90658d6edcfd4ef00fdb97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9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«Портрет Ольги в кресле», 1917 г.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upload.wikimedia.org/wikipedia/ru/b/bb/%D0%A1%D0%BF%D1%8F%D1%89%D0%B8%D0%B5_%D0%BA%D1%80%D0%B5%D1%81%D1%82%D1%8C%D1%8F%D0%BD%D0%B5_%D0%9F%D0%B0%D0%B1%D0%BB%D0%BE_%D0%9F%D0%B8%D0%BA%D0%B0%D1%81%D1%81%D0%BE._19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7277" cy="5733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9492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«Спящие крестьяне», 1919 г.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smtClean="0"/>
              <a:t>Сюрреализм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b="1" dirty="0" smtClean="0"/>
              <a:t>1925</a:t>
            </a:r>
            <a:r>
              <a:rPr lang="ru-RU" dirty="0" smtClean="0"/>
              <a:t> мастер познакомился с </a:t>
            </a:r>
            <a:r>
              <a:rPr lang="ru-RU" b="1" dirty="0" smtClean="0"/>
              <a:t>живописью сюрреалистов. Сюрреализм</a:t>
            </a:r>
            <a:r>
              <a:rPr lang="ru-RU" dirty="0" smtClean="0"/>
              <a:t> – художественное воплощение непознаваемого, иррационального, соединение несоединимого, сближение несопоставимого, своего рода </a:t>
            </a:r>
            <a:r>
              <a:rPr lang="ru-RU" dirty="0" err="1" smtClean="0"/>
              <a:t>сверхреальность</a:t>
            </a:r>
            <a:r>
              <a:rPr lang="ru-RU" dirty="0" smtClean="0"/>
              <a:t>. </a:t>
            </a:r>
            <a:r>
              <a:rPr lang="ru-RU" b="1" dirty="0" smtClean="0"/>
              <a:t>Сюрреалист</a:t>
            </a:r>
            <a:r>
              <a:rPr lang="ru-RU" dirty="0" smtClean="0"/>
              <a:t> освобождает свой </a:t>
            </a:r>
            <a:r>
              <a:rPr lang="ru-RU" b="1" dirty="0" smtClean="0"/>
              <a:t>ум от всех логических структур и творит в состоянии обнаженного подсознания.</a:t>
            </a:r>
            <a:r>
              <a:rPr lang="ru-RU" dirty="0" smtClean="0"/>
              <a:t> </a:t>
            </a:r>
            <a:r>
              <a:rPr lang="ru-RU" b="1" dirty="0" smtClean="0"/>
              <a:t>Пикассо</a:t>
            </a:r>
            <a:r>
              <a:rPr lang="ru-RU" dirty="0" smtClean="0"/>
              <a:t>, как талантливый мастер, в каждое новое осваиваемое им направление, </a:t>
            </a:r>
            <a:r>
              <a:rPr lang="ru-RU" b="1" dirty="0" smtClean="0"/>
              <a:t>вносил индивидуально-неповторимую манеру, </a:t>
            </a:r>
            <a:r>
              <a:rPr lang="ru-RU" dirty="0" smtClean="0"/>
              <a:t>тем самым обогащая тот или иной стиль искусства. </a:t>
            </a:r>
            <a:r>
              <a:rPr lang="ru-RU" b="1" dirty="0" smtClean="0"/>
              <a:t>Картины</a:t>
            </a:r>
            <a:r>
              <a:rPr lang="ru-RU" dirty="0" smtClean="0"/>
              <a:t>, созданные  им в сюрреалистическом стиле, впрочем как и более ранние полотна, </a:t>
            </a:r>
            <a:r>
              <a:rPr lang="ru-RU" b="1" dirty="0" smtClean="0"/>
              <a:t>отличаются четкой выразительностью пластичной линии, сложным декоративным колоритом, но при этом приобретают новые сюжетные трактовки и эмоциональные интонации.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www.artranked.com/images/4c/4ce3a31f74ff8429bd47e1d0a2f2f3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45627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«Сон», 1932 г.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err="1" smtClean="0"/>
              <a:t>Дора</a:t>
            </a:r>
            <a:r>
              <a:rPr lang="ru-RU" dirty="0" smtClean="0"/>
              <a:t> Маар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Пикассо встретил </a:t>
            </a:r>
            <a:r>
              <a:rPr lang="ru-RU" dirty="0" err="1" smtClean="0"/>
              <a:t>Дору</a:t>
            </a:r>
            <a:r>
              <a:rPr lang="ru-RU" dirty="0" smtClean="0"/>
              <a:t> в 1936 г. в кафе «Два маго», где она играла ножом, быстро вонзая лезвие между широко расставленными на поверхности стола пальцами. Несколько раз она промахнулась, и на коже показалась кровь. </a:t>
            </a:r>
            <a:r>
              <a:rPr lang="ru-RU" dirty="0" err="1" smtClean="0"/>
              <a:t>Дора</a:t>
            </a:r>
            <a:r>
              <a:rPr lang="ru-RU" dirty="0" smtClean="0"/>
              <a:t> надела перчатки. Пикассо выпросил их и трепетно хранил всю жизнь. Встреча не была случайной: эпатажный фотограф </a:t>
            </a:r>
            <a:r>
              <a:rPr lang="ru-RU" dirty="0" err="1" smtClean="0"/>
              <a:t>Дора</a:t>
            </a:r>
            <a:r>
              <a:rPr lang="ru-RU" dirty="0" smtClean="0"/>
              <a:t> Маар организовала это знакомство с художником, чтобы сделать его фотопортрет. </a:t>
            </a:r>
          </a:p>
          <a:p>
            <a:r>
              <a:rPr lang="ru-RU" dirty="0" err="1" smtClean="0"/>
              <a:t>Дора</a:t>
            </a:r>
            <a:r>
              <a:rPr lang="ru-RU" dirty="0" smtClean="0"/>
              <a:t> на долгие годы стала главной моделью Пикассо. Её образ мастер запечатлел в произведении «Плачущая женщина», «Женщина в слезах».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Детство и юность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/>
          <a:lstStyle/>
          <a:p>
            <a:r>
              <a:rPr lang="ru-RU" b="1" dirty="0" smtClean="0"/>
              <a:t>Полное имя</a:t>
            </a:r>
            <a:r>
              <a:rPr lang="ru-RU" dirty="0" smtClean="0"/>
              <a:t>, которое мальчик получил при крещении, включало имена почитаемых в семье святых и родственников и звучало так: </a:t>
            </a:r>
            <a:r>
              <a:rPr lang="ru-RU" b="1" dirty="0" smtClean="0"/>
              <a:t>Пабло Диего Хосе Франсиско де </a:t>
            </a:r>
            <a:r>
              <a:rPr lang="ru-RU" b="1" dirty="0" err="1" smtClean="0"/>
              <a:t>Паула</a:t>
            </a:r>
            <a:r>
              <a:rPr lang="ru-RU" b="1" dirty="0" smtClean="0"/>
              <a:t> Хуан </a:t>
            </a:r>
            <a:r>
              <a:rPr lang="ru-RU" b="1" dirty="0" err="1" smtClean="0"/>
              <a:t>Непомусено</a:t>
            </a:r>
            <a:r>
              <a:rPr lang="ru-RU" b="1" dirty="0" smtClean="0"/>
              <a:t> Мария де </a:t>
            </a:r>
            <a:r>
              <a:rPr lang="ru-RU" b="1" dirty="0" err="1" smtClean="0"/>
              <a:t>лос</a:t>
            </a:r>
            <a:r>
              <a:rPr lang="ru-RU" b="1" dirty="0" smtClean="0"/>
              <a:t> </a:t>
            </a:r>
            <a:r>
              <a:rPr lang="ru-RU" b="1" dirty="0" err="1" smtClean="0"/>
              <a:t>Ремедиос</a:t>
            </a:r>
            <a:r>
              <a:rPr lang="ru-RU" b="1" dirty="0" smtClean="0"/>
              <a:t> </a:t>
            </a:r>
            <a:r>
              <a:rPr lang="ru-RU" b="1" dirty="0" err="1" smtClean="0"/>
              <a:t>Криспин</a:t>
            </a:r>
            <a:r>
              <a:rPr lang="ru-RU" b="1" dirty="0" smtClean="0"/>
              <a:t> </a:t>
            </a:r>
            <a:r>
              <a:rPr lang="ru-RU" b="1" dirty="0" err="1" smtClean="0"/>
              <a:t>Криспиньяно</a:t>
            </a:r>
            <a:r>
              <a:rPr lang="ru-RU" b="1" dirty="0" smtClean="0"/>
              <a:t> </a:t>
            </a:r>
            <a:r>
              <a:rPr lang="ru-RU" b="1" dirty="0" err="1" smtClean="0"/>
              <a:t>де</a:t>
            </a:r>
            <a:r>
              <a:rPr lang="ru-RU" b="1" dirty="0" smtClean="0"/>
              <a:t> </a:t>
            </a:r>
            <a:r>
              <a:rPr lang="ru-RU" b="1" dirty="0" err="1" smtClean="0"/>
              <a:t>ла</a:t>
            </a:r>
            <a:r>
              <a:rPr lang="ru-RU" b="1" dirty="0" smtClean="0"/>
              <a:t> </a:t>
            </a:r>
            <a:r>
              <a:rPr lang="ru-RU" b="1" dirty="0" err="1" smtClean="0"/>
              <a:t>Сантисима</a:t>
            </a:r>
            <a:r>
              <a:rPr lang="ru-RU" b="1" dirty="0" smtClean="0"/>
              <a:t> Тринидад </a:t>
            </a:r>
            <a:r>
              <a:rPr lang="ru-RU" b="1" dirty="0" err="1" smtClean="0"/>
              <a:t>Руис</a:t>
            </a:r>
            <a:r>
              <a:rPr lang="ru-RU" b="1" dirty="0" smtClean="0"/>
              <a:t> Пикассо. </a:t>
            </a:r>
          </a:p>
          <a:p>
            <a:r>
              <a:rPr lang="ru-RU" dirty="0" smtClean="0"/>
              <a:t>Фамилией матери – Пикассо – Пабло стал подписывать свои картины с 20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wisetoast.com/wp-content/uploads/2015/10/Portrait-of-Dora-Maar-pablo-pica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348114" cy="64022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6165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«Портрет </a:t>
            </a:r>
            <a:r>
              <a:rPr lang="ru-RU" dirty="0" err="1" smtClean="0"/>
              <a:t>Доры</a:t>
            </a:r>
            <a:r>
              <a:rPr lang="ru-RU" dirty="0" smtClean="0"/>
              <a:t> Маар», 1937 г.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112" y="6165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«Плачущая женщина», 1937 г.</a:t>
            </a:r>
            <a:endParaRPr lang="ru-RU" dirty="0"/>
          </a:p>
        </p:txBody>
      </p:sp>
      <p:pic>
        <p:nvPicPr>
          <p:cNvPr id="58370" name="Picture 2" descr="http://3.bp.blogspot.com/-cMAYcaUt98I/VO6Rk_6zZsI/AAAAAAAADug/W_zNP0wrruA/s1600/img_3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472608" cy="650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err="1" smtClean="0"/>
              <a:t>Герника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90465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1930-е </a:t>
            </a:r>
            <a:r>
              <a:rPr lang="ru-RU" dirty="0" smtClean="0"/>
              <a:t>в творчестве художника появился </a:t>
            </a:r>
            <a:r>
              <a:rPr lang="ru-RU" b="1" dirty="0" smtClean="0"/>
              <a:t>образ Минотавра</a:t>
            </a:r>
            <a:r>
              <a:rPr lang="ru-RU" dirty="0" smtClean="0"/>
              <a:t>, которому Пикассо посвятил целый цикл, трактуя этого героя как олицетворение разрушительной силы. В Испании быков считают воплощением зла, аллегорией войны и смерти.</a:t>
            </a:r>
          </a:p>
          <a:p>
            <a:r>
              <a:rPr lang="ru-RU" b="1" dirty="0" smtClean="0"/>
              <a:t>26 апреля 1937 </a:t>
            </a:r>
            <a:r>
              <a:rPr lang="ru-RU" dirty="0" smtClean="0"/>
              <a:t>маленький </a:t>
            </a:r>
            <a:r>
              <a:rPr lang="ru-RU" b="1" dirty="0" smtClean="0"/>
              <a:t>городок </a:t>
            </a:r>
            <a:r>
              <a:rPr lang="ru-RU" b="1" dirty="0" err="1" smtClean="0"/>
              <a:t>Герника</a:t>
            </a:r>
            <a:r>
              <a:rPr lang="ru-RU" b="1" dirty="0" smtClean="0"/>
              <a:t> на севере Испании </a:t>
            </a:r>
            <a:r>
              <a:rPr lang="ru-RU" dirty="0" smtClean="0"/>
              <a:t>был практически стерт с лица земли немецкой авиацией. </a:t>
            </a:r>
          </a:p>
          <a:p>
            <a:r>
              <a:rPr lang="ru-RU" b="1" dirty="0" err="1" smtClean="0"/>
              <a:t>Дора</a:t>
            </a:r>
            <a:r>
              <a:rPr lang="ru-RU" b="1" dirty="0" smtClean="0"/>
              <a:t> Маар </a:t>
            </a:r>
            <a:r>
              <a:rPr lang="ru-RU" dirty="0" smtClean="0"/>
              <a:t>шаг за шагом сняла весь процесс создания </a:t>
            </a:r>
            <a:r>
              <a:rPr lang="ru-RU" b="1" dirty="0" smtClean="0"/>
              <a:t>«</a:t>
            </a:r>
            <a:r>
              <a:rPr lang="ru-RU" b="1" dirty="0" err="1" smtClean="0"/>
              <a:t>Герники</a:t>
            </a:r>
            <a:r>
              <a:rPr lang="ru-RU" b="1" dirty="0" smtClean="0"/>
              <a:t>», </a:t>
            </a:r>
            <a:r>
              <a:rPr lang="ru-RU" dirty="0" smtClean="0"/>
              <a:t>фактически изобретя новый жанр – </a:t>
            </a:r>
            <a:r>
              <a:rPr lang="ru-RU" b="1" dirty="0" smtClean="0"/>
              <a:t>репортаж о рождении произведения искусства.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stanislaw.ru/img/photoreality/gue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832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093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Герника</a:t>
            </a:r>
            <a:r>
              <a:rPr lang="ru-RU" dirty="0" smtClean="0"/>
              <a:t>», 1937 г. 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/>
          <a:lstStyle/>
          <a:p>
            <a:r>
              <a:rPr lang="ru-RU" dirty="0" smtClean="0"/>
              <a:t>Послесловие 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b="1" dirty="0" smtClean="0"/>
              <a:t>Пикассо</a:t>
            </a:r>
            <a:r>
              <a:rPr lang="ru-RU" dirty="0" smtClean="0"/>
              <a:t> существовал лишь один </a:t>
            </a:r>
            <a:r>
              <a:rPr lang="ru-RU" b="1" dirty="0" smtClean="0"/>
              <a:t>бог</a:t>
            </a:r>
            <a:r>
              <a:rPr lang="ru-RU" dirty="0" smtClean="0"/>
              <a:t>, которому он служил и поклонялся, этот бог – </a:t>
            </a:r>
            <a:r>
              <a:rPr lang="ru-RU" b="1" dirty="0" smtClean="0"/>
              <a:t>изобразительное искусство</a:t>
            </a:r>
            <a:r>
              <a:rPr lang="ru-RU" dirty="0" smtClean="0"/>
              <a:t>. </a:t>
            </a:r>
            <a:r>
              <a:rPr lang="ru-RU" b="1" dirty="0" smtClean="0"/>
              <a:t>Талант</a:t>
            </a:r>
            <a:r>
              <a:rPr lang="ru-RU" dirty="0" smtClean="0"/>
              <a:t> величайшего художника можно </a:t>
            </a:r>
            <a:r>
              <a:rPr lang="ru-RU" b="1" dirty="0" smtClean="0"/>
              <a:t>сравнить с вулканом</a:t>
            </a:r>
            <a:r>
              <a:rPr lang="ru-RU" dirty="0" smtClean="0"/>
              <a:t>, чье извержение не спутаешь с фейерверком, взрывом и даже пожаром. Это природная стихия, выброс </a:t>
            </a:r>
            <a:r>
              <a:rPr lang="ru-RU" b="1" dirty="0" smtClean="0"/>
              <a:t>колоссальной энергии</a:t>
            </a:r>
            <a:r>
              <a:rPr lang="ru-RU" dirty="0" smtClean="0"/>
              <a:t>, осыпающий пеплом окрестные склоны, которые потом становятся плодородными землями. Так и через этого </a:t>
            </a:r>
            <a:r>
              <a:rPr lang="ru-RU" b="1" dirty="0" smtClean="0"/>
              <a:t>гения</a:t>
            </a:r>
            <a:r>
              <a:rPr lang="ru-RU" dirty="0" smtClean="0"/>
              <a:t> прошла мощнейшая творческая </a:t>
            </a:r>
            <a:r>
              <a:rPr lang="ru-RU" b="1" dirty="0" smtClean="0"/>
              <a:t>энергия</a:t>
            </a:r>
            <a:r>
              <a:rPr lang="ru-RU" dirty="0" smtClean="0"/>
              <a:t>, </a:t>
            </a:r>
            <a:r>
              <a:rPr lang="ru-RU" b="1" dirty="0" smtClean="0"/>
              <a:t>полностью изменившая ландшафт мировой живописи и давшая новые талантливые всходы, которые возросли на удобренных его многогранной и плодовитой деятельностью нивах искусства. 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Великие художники. Пабло Пикассо. – М., 2010 г. </a:t>
            </a: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avatars.mds.yandex.net/get-zen_doc/3853921/pub_5f918c286dc8f92edaaef5ec_5f919273d26325382ebc36d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«Знание и милосердие», 1897 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Детство и юность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/>
          <a:lstStyle/>
          <a:p>
            <a:r>
              <a:rPr lang="ru-RU" dirty="0" smtClean="0"/>
              <a:t>Его отец, Хосе </a:t>
            </a:r>
            <a:r>
              <a:rPr lang="ru-RU" dirty="0" err="1" smtClean="0"/>
              <a:t>Руис</a:t>
            </a:r>
            <a:r>
              <a:rPr lang="ru-RU" dirty="0" smtClean="0"/>
              <a:t>, был учителем рисования, поэтому с самого раннего детства ребенок приобщался к искусству. Семилетнему Пабло уже доверялось дописывать лаки </a:t>
            </a:r>
            <a:r>
              <a:rPr lang="ru-RU" i="1" dirty="0" smtClean="0"/>
              <a:t>голубям </a:t>
            </a:r>
            <a:r>
              <a:rPr lang="ru-RU" dirty="0" smtClean="0"/>
              <a:t>на картинах учителя, а когда мальчику исполнилось 13 лет, родитель позволил ему завершить </a:t>
            </a:r>
            <a:r>
              <a:rPr lang="ru-RU" i="1" dirty="0" smtClean="0"/>
              <a:t>большой натюрморт </a:t>
            </a:r>
            <a:r>
              <a:rPr lang="ru-RU" dirty="0" smtClean="0"/>
              <a:t>и был поражен техникой сына. По легенде, Хосе </a:t>
            </a:r>
            <a:r>
              <a:rPr lang="ru-RU" dirty="0" err="1" smtClean="0"/>
              <a:t>Руис</a:t>
            </a:r>
            <a:r>
              <a:rPr lang="ru-RU" dirty="0" smtClean="0"/>
              <a:t> вручил </a:t>
            </a:r>
            <a:r>
              <a:rPr lang="ru-RU" i="1" dirty="0" smtClean="0"/>
              <a:t>ему свою палитру с кистями и заявил, что навсегда бросает живопись.  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Детство и юность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Через год Пикассо с блеском поступил в </a:t>
            </a:r>
            <a:r>
              <a:rPr lang="ru-RU" dirty="0" err="1" smtClean="0"/>
              <a:t>барселонскую</a:t>
            </a:r>
            <a:r>
              <a:rPr lang="ru-RU" dirty="0" smtClean="0"/>
              <a:t> школу изящных искусств </a:t>
            </a:r>
            <a:r>
              <a:rPr lang="ru-RU" dirty="0" err="1" smtClean="0"/>
              <a:t>Ла-Лонха</a:t>
            </a:r>
            <a:r>
              <a:rPr lang="ru-RU" dirty="0" smtClean="0"/>
              <a:t>. Обычно у ребят подготовка к  экзамену занимала </a:t>
            </a:r>
            <a:r>
              <a:rPr lang="ru-RU" i="1" dirty="0" smtClean="0"/>
              <a:t>месяц</a:t>
            </a:r>
            <a:r>
              <a:rPr lang="ru-RU" dirty="0" smtClean="0"/>
              <a:t>, а у Пабло на это ушла всего </a:t>
            </a:r>
            <a:r>
              <a:rPr lang="ru-RU" i="1" dirty="0" smtClean="0"/>
              <a:t>неделя</a:t>
            </a:r>
            <a:r>
              <a:rPr lang="ru-RU" dirty="0" smtClean="0"/>
              <a:t>. Талантливый подросток изумил комиссию своим </a:t>
            </a:r>
            <a:r>
              <a:rPr lang="ru-RU" i="1" dirty="0" smtClean="0"/>
              <a:t>мастерством и был принят, несмотря на юный возраст. </a:t>
            </a:r>
            <a:r>
              <a:rPr lang="ru-RU" dirty="0" smtClean="0"/>
              <a:t>В 1897 г. Пикассо перевелся в Королевскую Академию изящных искусств </a:t>
            </a:r>
            <a:r>
              <a:rPr lang="ru-RU" dirty="0" err="1" smtClean="0"/>
              <a:t>Сан-Фернандо</a:t>
            </a:r>
            <a:r>
              <a:rPr lang="ru-RU" dirty="0" smtClean="0"/>
              <a:t> в Мадриде - </a:t>
            </a:r>
            <a:r>
              <a:rPr lang="ru-RU" i="1" dirty="0" smtClean="0"/>
              <a:t> самую передовую школу искусств в Испании, но проучился там меньше года. </a:t>
            </a:r>
            <a:r>
              <a:rPr lang="ru-RU" dirty="0" smtClean="0"/>
              <a:t>Родителям он объявил, что в Академии</a:t>
            </a:r>
            <a:r>
              <a:rPr lang="ru-RU" i="1" dirty="0" smtClean="0"/>
              <a:t> царит сплошной консерватизм и ничему новому он там научится не сможет. Юноша с головой окунулся в бурную мадридскую жизнь и занялся изучением  работ впечатливших его художников – Д. Веласкеса, Ф. Гойи и особенно Эль Греко.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Париж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1900 Пикассо впервые посетил </a:t>
            </a:r>
            <a:r>
              <a:rPr lang="ru-RU" b="1" dirty="0" smtClean="0"/>
              <a:t>Париж – </a:t>
            </a:r>
            <a:r>
              <a:rPr lang="ru-RU" dirty="0" smtClean="0"/>
              <a:t>признанную европейскую столицу искусств  - и пробыл там несколько месяцев, посещал музеи и выставки, изучал живопись великих мастеров. В это время он увлекся культурой финикийцев и египтян, готической скульптурой и японской гравюрой – в искусстве Пабло интересовало абсолютно все. Он непрерывно работал, искал свой стиль, его портреты становились все более профессиональными. Ему пророчили большое будущее на родине, но юный художник мечтал о Монмартре, куда стекалась творческая молодежь со всей Европы. Он приезжал в </a:t>
            </a:r>
            <a:r>
              <a:rPr lang="ru-RU" b="1" dirty="0" smtClean="0"/>
              <a:t>Париж</a:t>
            </a:r>
            <a:r>
              <a:rPr lang="ru-RU" dirty="0" smtClean="0"/>
              <a:t> в 1901 и в 1902, а в </a:t>
            </a:r>
            <a:r>
              <a:rPr lang="ru-RU" b="1" dirty="0" smtClean="0"/>
              <a:t>1904</a:t>
            </a:r>
            <a:r>
              <a:rPr lang="ru-RU" dirty="0" smtClean="0"/>
              <a:t> окончательно </a:t>
            </a:r>
            <a:r>
              <a:rPr lang="ru-RU" b="1" dirty="0" smtClean="0"/>
              <a:t>перебрался</a:t>
            </a:r>
            <a:r>
              <a:rPr lang="ru-RU" dirty="0" smtClean="0"/>
              <a:t> туда жить.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«Голубой»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В первых полотнах, созданных Пикассо в Париже, отмечаются черты импрессионизма, постимпрессионизма, академизма и сентиментализма. Большое влияние на творчество молодого художника оказали работы А. Тулуз-Лотрека, Э. Дега, П. Гогена. От них он воспринял густой локальный колорит, фрагментарное построение композиции, выразительность четкого линейного ритма.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2213</Words>
  <Application>Microsoft Office PowerPoint</Application>
  <PresentationFormat>Экран (4:3)</PresentationFormat>
  <Paragraphs>86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Кубизм. Пабло Пикассо (1881-1973)</vt:lpstr>
      <vt:lpstr>Слайд 2</vt:lpstr>
      <vt:lpstr>Детство и юность</vt:lpstr>
      <vt:lpstr>Детство и юность</vt:lpstr>
      <vt:lpstr>Слайд 5</vt:lpstr>
      <vt:lpstr>Детство и юность</vt:lpstr>
      <vt:lpstr>Детство и юность</vt:lpstr>
      <vt:lpstr>Париж</vt:lpstr>
      <vt:lpstr>«Голубой» период</vt:lpstr>
      <vt:lpstr>Слайд 10</vt:lpstr>
      <vt:lpstr>«Голубой» период</vt:lpstr>
      <vt:lpstr>«Голубой» период</vt:lpstr>
      <vt:lpstr>Слайд 13</vt:lpstr>
      <vt:lpstr>«Голубой» период</vt:lpstr>
      <vt:lpstr>Слайд 15</vt:lpstr>
      <vt:lpstr>«Голубой» период</vt:lpstr>
      <vt:lpstr>«Розовая» муза</vt:lpstr>
      <vt:lpstr>«Розовый» период</vt:lpstr>
      <vt:lpstr>Слайд 19</vt:lpstr>
      <vt:lpstr>«Розовый» период</vt:lpstr>
      <vt:lpstr>Слайд 21</vt:lpstr>
      <vt:lpstr>«Розовый» период</vt:lpstr>
      <vt:lpstr>Слайд 23</vt:lpstr>
      <vt:lpstr>«Розовый» период</vt:lpstr>
      <vt:lpstr>«Африканский» период</vt:lpstr>
      <vt:lpstr>Слайд 26</vt:lpstr>
      <vt:lpstr>Слайд 27</vt:lpstr>
      <vt:lpstr>Слайд 28</vt:lpstr>
      <vt:lpstr>«Африканский» период</vt:lpstr>
      <vt:lpstr>Кубизм</vt:lpstr>
      <vt:lpstr>Кубизм</vt:lpstr>
      <vt:lpstr>Слайд 32</vt:lpstr>
      <vt:lpstr>Слайд 33</vt:lpstr>
      <vt:lpstr>Неоклассицизм и русская муза</vt:lpstr>
      <vt:lpstr>Слайд 35</vt:lpstr>
      <vt:lpstr>Слайд 36</vt:lpstr>
      <vt:lpstr>Сюрреализм</vt:lpstr>
      <vt:lpstr>Слайд 38</vt:lpstr>
      <vt:lpstr>Дора Маар</vt:lpstr>
      <vt:lpstr>Слайд 40</vt:lpstr>
      <vt:lpstr>Слайд 41</vt:lpstr>
      <vt:lpstr>Герника</vt:lpstr>
      <vt:lpstr>Слайд 43</vt:lpstr>
      <vt:lpstr>Послесловие ...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Кубизм. Пабло Пикассо</dc:title>
  <dc:creator>Яна</dc:creator>
  <cp:lastModifiedBy>Яна</cp:lastModifiedBy>
  <cp:revision>80</cp:revision>
  <dcterms:created xsi:type="dcterms:W3CDTF">2022-02-08T08:27:30Z</dcterms:created>
  <dcterms:modified xsi:type="dcterms:W3CDTF">2024-02-08T05:42:30Z</dcterms:modified>
</cp:coreProperties>
</file>