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8"/>
  </p:notesMasterIdLst>
  <p:sldIdLst>
    <p:sldId id="256" r:id="rId2"/>
    <p:sldId id="263" r:id="rId3"/>
    <p:sldId id="257" r:id="rId4"/>
    <p:sldId id="260" r:id="rId5"/>
    <p:sldId id="258" r:id="rId6"/>
    <p:sldId id="264" r:id="rId7"/>
    <p:sldId id="265" r:id="rId8"/>
    <p:sldId id="259" r:id="rId9"/>
    <p:sldId id="261" r:id="rId10"/>
    <p:sldId id="262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5394" autoAdjust="0"/>
  </p:normalViewPr>
  <p:slideViewPr>
    <p:cSldViewPr snapToGrid="0">
      <p:cViewPr varScale="1">
        <p:scale>
          <a:sx n="66" d="100"/>
          <a:sy n="66" d="100"/>
        </p:scale>
        <p:origin x="-132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BA925-17CD-4E06-9018-D56F274B6FBA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2112E-C0C9-4FA0-9B34-D585E4BE5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334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2112E-C0C9-4FA0-9B34-D585E4BE5C7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23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71;&#1085;&#1072;\Desktop\&#1055;&#1088;&#1077;&#1079;&#1077;&#1085;&#1090;&#1072;&#1094;&#1080;&#1080;%20&#1050;&#1072;&#1073;&#1072;&#1083;&#1077;&#1074;&#1089;&#1082;&#1080;&#1081;\&#1044;&#1084;&#1080;&#1090;&#1088;&#1080;&#1081;%20&#1050;&#1072;&#1073;&#1072;&#1083;&#1077;&#1074;&#1089;&#1082;&#1080;&#1081;%20-%20&#1055;&#1077;&#1089;&#1085;&#1103;%20&#1086;%20&#1096;&#1082;&#1086;&#1083;&#1077;.mkv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@-137657941-db-kabalevskii-iskusstvo-v-shkole" TargetMode="External"/><Relationship Id="rId2" Type="http://schemas.openxmlformats.org/officeDocument/2006/relationships/hyperlink" Target="https://multiurok.ru/files/riefierat-tiema-otiechiestviennyi-muzykant-piedagh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ol-theatre.su/recs/id15/" TargetMode="External"/><Relationship Id="rId4" Type="http://schemas.openxmlformats.org/officeDocument/2006/relationships/hyperlink" Target="https://znanio.ru/media/otechestvennyj_muzykan_pedagog_xx_stoletiya_dmitrij_borisovich_kabalevskij-3108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0631" y="-228600"/>
            <a:ext cx="8590083" cy="4193931"/>
          </a:xfrm>
        </p:spPr>
        <p:txBody>
          <a:bodyPr>
            <a:normAutofit/>
          </a:bodyPr>
          <a:lstStyle/>
          <a:p>
            <a:r>
              <a:rPr lang="ru-RU" sz="5400" dirty="0" smtClean="0"/>
              <a:t>«Д</a:t>
            </a:r>
            <a:r>
              <a:rPr lang="ru-RU" sz="5400" dirty="0" smtClean="0"/>
              <a:t>. Б. </a:t>
            </a:r>
            <a:r>
              <a:rPr lang="ru-RU" sz="5400" dirty="0" err="1" smtClean="0"/>
              <a:t>Кабалевский</a:t>
            </a:r>
            <a:r>
              <a:rPr lang="ru-RU" sz="5400" dirty="0" smtClean="0"/>
              <a:t> сквозь призму </a:t>
            </a:r>
            <a:r>
              <a:rPr lang="ru-RU" sz="5400" dirty="0" smtClean="0"/>
              <a:t>времени»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0647" y="4067908"/>
            <a:ext cx="6963507" cy="201402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Выполнила</a:t>
            </a:r>
            <a:r>
              <a:rPr lang="ru-RU" sz="2000" dirty="0">
                <a:solidFill>
                  <a:schemeClr val="tx1"/>
                </a:solidFill>
              </a:rPr>
              <a:t>: </a:t>
            </a:r>
            <a:r>
              <a:rPr lang="ru-RU" sz="2000" dirty="0" smtClean="0">
                <a:solidFill>
                  <a:schemeClr val="tx1"/>
                </a:solidFill>
              </a:rPr>
              <a:t>ученица </a:t>
            </a:r>
            <a:r>
              <a:rPr lang="en-US" sz="2000" dirty="0" smtClean="0">
                <a:solidFill>
                  <a:schemeClr val="tx1"/>
                </a:solidFill>
              </a:rPr>
              <a:t>VI </a:t>
            </a:r>
            <a:r>
              <a:rPr lang="ru-RU" sz="2000" dirty="0" smtClean="0">
                <a:solidFill>
                  <a:schemeClr val="tx1"/>
                </a:solidFill>
              </a:rPr>
              <a:t>класса </a:t>
            </a:r>
            <a:r>
              <a:rPr lang="ru-RU" sz="2000" dirty="0" smtClean="0">
                <a:solidFill>
                  <a:schemeClr val="tx1"/>
                </a:solidFill>
              </a:rPr>
              <a:t>художественного отделения МАУ ДО «Детской школы искусств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им. Д.Б. </a:t>
            </a:r>
            <a:r>
              <a:rPr lang="ru-RU" sz="2000" dirty="0" err="1" smtClean="0">
                <a:solidFill>
                  <a:schemeClr val="tx1"/>
                </a:solidFill>
              </a:rPr>
              <a:t>Кабалевского</a:t>
            </a:r>
            <a:r>
              <a:rPr lang="ru-RU" sz="2000" dirty="0" smtClean="0">
                <a:solidFill>
                  <a:schemeClr val="tx1"/>
                </a:solidFill>
              </a:rPr>
              <a:t>» </a:t>
            </a:r>
            <a:r>
              <a:rPr lang="ru-RU" sz="2000" dirty="0" err="1" smtClean="0">
                <a:solidFill>
                  <a:schemeClr val="tx1"/>
                </a:solidFill>
              </a:rPr>
              <a:t>Четверикова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Марианна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Руководитель: </a:t>
            </a:r>
            <a:r>
              <a:rPr lang="ru-RU" sz="2000" dirty="0" smtClean="0">
                <a:solidFill>
                  <a:schemeClr val="tx1"/>
                </a:solidFill>
              </a:rPr>
              <a:t>Аксенова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Я.И.</a:t>
            </a: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Пермь, 2023 год.</a:t>
            </a:r>
          </a:p>
          <a:p>
            <a:endParaRPr lang="ru-RU" sz="2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9923" y="-4513229"/>
            <a:ext cx="8428480" cy="113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71281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0314" y="-324366"/>
            <a:ext cx="9692640" cy="1397124"/>
          </a:xfrm>
        </p:spPr>
        <p:txBody>
          <a:bodyPr/>
          <a:lstStyle/>
          <a:p>
            <a:r>
              <a:rPr lang="ru-RU" dirty="0" smtClean="0"/>
              <a:t>«МУЗЫКА В ШКОЛЕ»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01290993"/>
              </p:ext>
            </p:extLst>
          </p:nvPr>
        </p:nvGraphicFramePr>
        <p:xfrm>
          <a:off x="6992471" y="1200675"/>
          <a:ext cx="3899646" cy="5290548"/>
        </p:xfrm>
        <a:graphic>
          <a:graphicData uri="http://schemas.openxmlformats.org/presentationml/2006/ole">
            <p:oleObj spid="_x0000_s2066" name="Acrobat Document" r:id="rId3" imgW="3837600" imgH="5444640" progId="Acrobat.Document.DC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21976" y="2346509"/>
            <a:ext cx="54415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Основные принципы программы курса «Мировая художественная культура», разработанной Л.М. Предтеченской, так же как и основные принципы программы «Изобразительное искусство и художественный труд», разработанной Б.М. </a:t>
            </a:r>
            <a:r>
              <a:rPr lang="ru-RU" dirty="0" err="1"/>
              <a:t>Неменским</a:t>
            </a:r>
            <a:r>
              <a:rPr lang="ru-RU" dirty="0"/>
              <a:t>, в значительной мере связаны </a:t>
            </a:r>
            <a:r>
              <a:rPr lang="ru-RU" b="1" dirty="0"/>
              <a:t>с основными принципами преподавания музыки в школе, разработанными Д.Б. </a:t>
            </a:r>
            <a:r>
              <a:rPr lang="ru-RU" b="1" dirty="0" err="1"/>
              <a:t>Кабалевским</a:t>
            </a:r>
            <a:r>
              <a:rPr lang="ru-RU" dirty="0"/>
              <a:t>. Так намечается подход к решению одной из важных задач школьного образования – созданию системы эстетического воспитания школьников, в основе которой лежит внутренне принципиальное и методическое единство.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21976" y="1200675"/>
            <a:ext cx="5307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/>
              <a:t>В </a:t>
            </a:r>
            <a:r>
              <a:rPr lang="ru-RU" b="1" dirty="0" smtClean="0"/>
              <a:t>1983 г</a:t>
            </a:r>
            <a:r>
              <a:rPr lang="ru-RU" b="1" dirty="0" smtClean="0"/>
              <a:t>. Д</a:t>
            </a:r>
            <a:r>
              <a:rPr lang="ru-RU" b="1" dirty="0"/>
              <a:t>. </a:t>
            </a:r>
            <a:r>
              <a:rPr lang="ru-RU" b="1" dirty="0" err="1"/>
              <a:t>Кабалевский</a:t>
            </a:r>
            <a:r>
              <a:rPr lang="ru-RU" b="1" dirty="0"/>
              <a:t> основал журнал «Музыка в школе» и стал его главным редактором</a:t>
            </a:r>
          </a:p>
        </p:txBody>
      </p:sp>
    </p:spTree>
    <p:extLst>
      <p:ext uri="{BB962C8B-B14F-4D97-AF65-F5344CB8AC3E}">
        <p14:creationId xmlns:p14="http://schemas.microsoft.com/office/powerpoint/2010/main" xmlns="" val="30962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789" y="-225755"/>
            <a:ext cx="9692640" cy="1301520"/>
          </a:xfrm>
        </p:spPr>
        <p:txBody>
          <a:bodyPr>
            <a:normAutofit/>
          </a:bodyPr>
          <a:lstStyle/>
          <a:p>
            <a:r>
              <a:rPr lang="ru-RU" dirty="0" smtClean="0"/>
              <a:t>«МУЗЫКА»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5430" y="1296778"/>
            <a:ext cx="10031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/>
              <a:t>В 1970 году Д. Б. </a:t>
            </a:r>
            <a:r>
              <a:rPr lang="ru-RU" dirty="0" err="1"/>
              <a:t>Кабалевский</a:t>
            </a:r>
            <a:r>
              <a:rPr lang="ru-RU" dirty="0"/>
              <a:t> разработал программу «Музыка» для </a:t>
            </a:r>
            <a:r>
              <a:rPr lang="ru-RU" dirty="0" err="1" smtClean="0"/>
              <a:t>общеобразовате</a:t>
            </a:r>
            <a:r>
              <a:rPr lang="ru-RU" dirty="0" smtClean="0"/>
              <a:t>- </a:t>
            </a:r>
            <a:r>
              <a:rPr lang="ru-RU" dirty="0" err="1"/>
              <a:t>льных</a:t>
            </a:r>
            <a:r>
              <a:rPr lang="ru-RU" dirty="0"/>
              <a:t> школ. «Только тогда музыка может выполнить свою эстетическую, познавательную и воспитательную роль, когда дети научаться по- настоящему слышать её и размышлять о ней </a:t>
            </a:r>
            <a:r>
              <a:rPr lang="ru-RU" dirty="0" smtClean="0"/>
              <a:t>» - говорил Дмитрий Борисович.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7290" y="2497105"/>
            <a:ext cx="4249629" cy="3171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8778" y="2497106"/>
            <a:ext cx="4706440" cy="31717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15430" y="5668897"/>
            <a:ext cx="9675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/>
              <a:t>«Вырастить </a:t>
            </a:r>
            <a:r>
              <a:rPr lang="ru-RU" dirty="0"/>
              <a:t>культурного слушателя музыки, способного любить и ценить самые серьезные произведения великого </a:t>
            </a:r>
            <a:r>
              <a:rPr lang="ru-RU" dirty="0" smtClean="0"/>
              <a:t>искусства», </a:t>
            </a:r>
            <a:r>
              <a:rPr lang="ru-RU" dirty="0"/>
              <a:t>— вот задача, которую должны были решить уроки музыки в общеобразовательных школах.</a:t>
            </a:r>
          </a:p>
        </p:txBody>
      </p:sp>
    </p:spTree>
    <p:extLst>
      <p:ext uri="{BB962C8B-B14F-4D97-AF65-F5344CB8AC3E}">
        <p14:creationId xmlns:p14="http://schemas.microsoft.com/office/powerpoint/2010/main" xmlns="" val="17169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374" y="3712293"/>
            <a:ext cx="6275293" cy="3490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3693" y="915829"/>
            <a:ext cx="5181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Авторитет </a:t>
            </a:r>
            <a:r>
              <a:rPr lang="ru-RU" sz="2000" dirty="0" smtClean="0"/>
              <a:t>Д. </a:t>
            </a:r>
            <a:r>
              <a:rPr lang="ru-RU" sz="2000" dirty="0" err="1" smtClean="0"/>
              <a:t>Кабалевского</a:t>
            </a:r>
            <a:r>
              <a:rPr lang="ru-RU" sz="2000" dirty="0" smtClean="0"/>
              <a:t> </a:t>
            </a:r>
            <a:r>
              <a:rPr lang="ru-RU" sz="2000" dirty="0"/>
              <a:t>в музыкальном мире был настолько высок, что его часто приглашали участвовать в работе жюри международных конкурсов вместе с другими прославленными музыкантами со всего мира. Он не раз работал в жюри конкурса имени П. И. Чайковского. В 1937 году он стал профессором Московской консерватории, которую блестяще закончил за десять лет до этого.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5158" y="593099"/>
            <a:ext cx="3896269" cy="5363323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986118" y="779929"/>
            <a:ext cx="3765176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86118" y="779929"/>
            <a:ext cx="1" cy="2214283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242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4753" y="1256770"/>
            <a:ext cx="47781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За </a:t>
            </a:r>
            <a:r>
              <a:rPr lang="ru-RU" dirty="0" smtClean="0"/>
              <a:t>Д. </a:t>
            </a:r>
            <a:r>
              <a:rPr lang="ru-RU" dirty="0" err="1" smtClean="0"/>
              <a:t>Кабалевским</a:t>
            </a:r>
            <a:r>
              <a:rPr lang="ru-RU" dirty="0" smtClean="0"/>
              <a:t> </a:t>
            </a:r>
            <a:r>
              <a:rPr lang="ru-RU" dirty="0"/>
              <a:t>прочно закрепилась счастливая репутация молодежного композитора. Дети с удовольствием распевали написанные им забавные песенки: «Словно маленький ребенок, спит в постельке поросёнок» или «Пес Барбос купил газету и очки надел на Нос» или «Вежливый вальс» на стихи А. </a:t>
            </a:r>
            <a:r>
              <a:rPr lang="ru-RU" dirty="0" err="1"/>
              <a:t>Барто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753" y="3842093"/>
            <a:ext cx="3166036" cy="34193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3112" y="878542"/>
            <a:ext cx="4496957" cy="5163670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726141" y="1102660"/>
            <a:ext cx="3888000" cy="8964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26141" y="1111624"/>
            <a:ext cx="0" cy="2043952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708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4375" y="1236345"/>
            <a:ext cx="47064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Последние годы жизни композитор много болел, но продолжал работать, стараясь доделать все задуманное. Хорошо, когда после ухода людей о них остается добрая память и все, что они успели сделать при жизни. Вот и после смерти Дмитрия Борисовича </a:t>
            </a:r>
            <a:r>
              <a:rPr lang="ru-RU" sz="2000" dirty="0" err="1"/>
              <a:t>Кабалевского</a:t>
            </a:r>
            <a:r>
              <a:rPr lang="ru-RU" sz="2000" dirty="0"/>
              <a:t> осталась его музыка, добрая и талантливая.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607" y="1083945"/>
            <a:ext cx="3648098" cy="4886548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66800" y="1083945"/>
            <a:ext cx="2460811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66800" y="1083945"/>
            <a:ext cx="0" cy="212542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988421" y="3209365"/>
            <a:ext cx="0" cy="1381146"/>
          </a:xfrm>
          <a:prstGeom prst="lin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3411070" y="4590510"/>
            <a:ext cx="2577351" cy="1"/>
          </a:xfrm>
          <a:prstGeom prst="line">
            <a:avLst/>
          </a:prstGeom>
          <a:effectLst>
            <a:outerShdw blurRad="88900" dist="25400" dir="16200000" sx="99000" sy="99000" rotWithShape="0">
              <a:prstClr val="black">
                <a:alpha val="7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88658" y="314291"/>
            <a:ext cx="4742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6600"/>
                </a:solidFill>
              </a:rPr>
              <a:t>ВЫВОД </a:t>
            </a:r>
            <a:endParaRPr lang="ru-RU" sz="4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5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7008" y="1938934"/>
            <a:ext cx="5684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https://youtu.be/Zrs7a1wbIqI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654424"/>
            <a:ext cx="978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Прослушайте «Песня о школе»</a:t>
            </a:r>
            <a:r>
              <a:rPr lang="en-US" sz="4400" dirty="0" smtClean="0">
                <a:solidFill>
                  <a:srgbClr val="FF0000"/>
                </a:solidFill>
              </a:rPr>
              <a:t>: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7810" y="2788023"/>
            <a:ext cx="4069977" cy="4069977"/>
          </a:xfrm>
          <a:prstGeom prst="rect">
            <a:avLst/>
          </a:prstGeom>
        </p:spPr>
      </p:pic>
      <p:pic>
        <p:nvPicPr>
          <p:cNvPr id="8" name="Дмитрий Кабалевский - Песня о школе.mk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35425" y="286067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5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8272" y="0"/>
            <a:ext cx="9692640" cy="1397124"/>
          </a:xfrm>
        </p:spPr>
        <p:txBody>
          <a:bodyPr/>
          <a:lstStyle/>
          <a:p>
            <a:r>
              <a:rPr lang="ru-RU" dirty="0" smtClean="0"/>
              <a:t>Список литературы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342" y="1703294"/>
            <a:ext cx="10257775" cy="43513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b="1" dirty="0"/>
              <a:t>Отечественный музыкант-педагог </a:t>
            </a:r>
            <a:r>
              <a:rPr lang="en-US" sz="2400" b="1" dirty="0"/>
              <a:t>XX </a:t>
            </a:r>
            <a:r>
              <a:rPr lang="ru-RU" sz="2400" b="1" dirty="0"/>
              <a:t>столетия </a:t>
            </a:r>
            <a:r>
              <a:rPr lang="en-US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hlinkClick r:id="rId2"/>
              </a:rPr>
              <a:t>https</a:t>
            </a:r>
            <a:r>
              <a:rPr lang="en-US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hlinkClick r:id="rId2"/>
              </a:rPr>
              <a:t>://</a:t>
            </a:r>
            <a:r>
              <a:rPr lang="en-US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hlinkClick r:id="rId2"/>
              </a:rPr>
              <a:t>multiurok.ru/files/riefierat-tiema-otiechiestviennyi-muzykant-piedagh.html</a:t>
            </a:r>
            <a:endParaRPr lang="ru-RU" dirty="0" smtClean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/>
              <a:t>Д.Б. </a:t>
            </a:r>
            <a:r>
              <a:rPr lang="ru-RU" sz="2400" b="1" dirty="0" err="1"/>
              <a:t>Кабалевский</a:t>
            </a:r>
            <a:r>
              <a:rPr lang="ru-RU" sz="2400" b="1" dirty="0"/>
              <a:t>. ИСКУССТВО В </a:t>
            </a:r>
            <a:r>
              <a:rPr lang="ru-RU" sz="2400" b="1" dirty="0" smtClean="0"/>
              <a:t>ШКОЛЕ </a:t>
            </a:r>
            <a:r>
              <a:rPr lang="en-US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https://vk.com/@-</a:t>
            </a:r>
            <a:r>
              <a:rPr lang="en-US" b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hlinkClick r:id="rId3"/>
              </a:rPr>
              <a:t>137657941-db-kabalevskii-iskusstvo-v-shkole</a:t>
            </a:r>
            <a:endParaRPr lang="ru-RU" b="1" dirty="0" smtClean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/>
              <a:t>Жизнь и творчество Дмитрия </a:t>
            </a:r>
            <a:r>
              <a:rPr lang="ru-RU" sz="2400" b="1" dirty="0" err="1" smtClean="0"/>
              <a:t>Кабалевского</a:t>
            </a:r>
            <a:r>
              <a:rPr lang="ru-RU" sz="2400" b="1" dirty="0" smtClean="0"/>
              <a:t> </a:t>
            </a:r>
            <a:r>
              <a:rPr lang="en-US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hlinkClick r:id="rId4"/>
              </a:rPr>
              <a:t>https://</a:t>
            </a:r>
            <a:r>
              <a:rPr lang="en-US" b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hlinkClick r:id="rId4"/>
              </a:rPr>
              <a:t>znanio.ru/media/otechestvennyj_muzykan_pedagog_xx_stoletiya_dmitrij_borisovich_kabalevskij-31086</a:t>
            </a:r>
            <a:endParaRPr lang="ru-RU" b="1" dirty="0" smtClean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 smtClean="0"/>
              <a:t>Оперы</a:t>
            </a:r>
            <a:r>
              <a:rPr lang="ru-RU" b="1" dirty="0" smtClean="0"/>
              <a:t> </a:t>
            </a:r>
            <a:r>
              <a:rPr lang="en-US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hlinkClick r:id="rId5"/>
              </a:rPr>
              <a:t>https://www.bol-theatre.su/recs/id15</a:t>
            </a:r>
            <a:r>
              <a:rPr lang="en-US" b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hlinkClick r:id="rId5"/>
              </a:rPr>
              <a:t>/</a:t>
            </a:r>
            <a:endParaRPr lang="ru-RU" b="1" dirty="0" smtClean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16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303">
            <a:off x="39956" y="-567690"/>
            <a:ext cx="4994106" cy="44424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58111" y="1519080"/>
            <a:ext cx="80144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/>
              <a:t>«Тайна </a:t>
            </a:r>
            <a:r>
              <a:rPr lang="ru-RU" sz="4000" i="1" dirty="0"/>
              <a:t>музыки в том, что она находит неиссякаемый источник там, где речь </a:t>
            </a:r>
            <a:r>
              <a:rPr lang="ru-RU" sz="4000" i="1" dirty="0" smtClean="0"/>
              <a:t>умолкает».</a:t>
            </a:r>
            <a:endParaRPr lang="ru-RU" sz="4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015318" y="4482353"/>
            <a:ext cx="443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- Д.Б. </a:t>
            </a:r>
            <a:r>
              <a:rPr lang="ru-RU" sz="3200" dirty="0" err="1" smtClean="0"/>
              <a:t>Кабалевский</a:t>
            </a:r>
            <a:endParaRPr lang="ru-RU" sz="3200" dirty="0"/>
          </a:p>
        </p:txBody>
      </p:sp>
      <p:pic>
        <p:nvPicPr>
          <p:cNvPr id="11266" name="Picture 2" descr="https://new.permartmuseum.ru/uploads/2019/01/02/R975-975_b9ee0d818f290322fce6b2384f4e673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00" y="3974647"/>
            <a:ext cx="4338378" cy="2883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863121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941" y="388188"/>
            <a:ext cx="9506308" cy="12163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ДЕТСКИЕ И ЮНОШЕСКИЕ </a:t>
            </a:r>
            <a:r>
              <a:rPr lang="ru-RU" dirty="0" smtClean="0"/>
              <a:t>ГОДЫ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966" y="1906920"/>
            <a:ext cx="5874588" cy="4601505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</a:rPr>
              <a:t>Дмитрий </a:t>
            </a:r>
            <a:r>
              <a:rPr lang="ru-RU" sz="1800" dirty="0" err="1">
                <a:solidFill>
                  <a:schemeClr val="tx1"/>
                </a:solidFill>
              </a:rPr>
              <a:t>Кабалевский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родился 30 </a:t>
            </a:r>
            <a:r>
              <a:rPr lang="ru-RU" sz="1800" dirty="0">
                <a:solidFill>
                  <a:schemeClr val="tx1"/>
                </a:solidFill>
              </a:rPr>
              <a:t>декабря 1904 года в С</a:t>
            </a:r>
            <a:r>
              <a:rPr lang="ru-RU" sz="1800" dirty="0" smtClean="0">
                <a:solidFill>
                  <a:schemeClr val="tx1"/>
                </a:solidFill>
              </a:rPr>
              <a:t>анкт Петербурге.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Его отец был математиком. </a:t>
            </a:r>
            <a:r>
              <a:rPr lang="ru-RU" sz="1800" dirty="0" smtClean="0">
                <a:solidFill>
                  <a:schemeClr val="tx1"/>
                </a:solidFill>
              </a:rPr>
              <a:t>В 14 лет его семья переехала в Москву. Через 4 года он окончил 35 школу. 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В 1925г</a:t>
            </a:r>
            <a:r>
              <a:rPr lang="ru-RU" sz="1800" dirty="0">
                <a:solidFill>
                  <a:schemeClr val="tx1"/>
                </a:solidFill>
              </a:rPr>
              <a:t>. Дмитрий  стал выпускником Музыкального академического училища им. П.И. </a:t>
            </a:r>
            <a:r>
              <a:rPr lang="ru-RU" sz="1800" dirty="0" smtClean="0">
                <a:solidFill>
                  <a:schemeClr val="tx1"/>
                </a:solidFill>
              </a:rPr>
              <a:t>Чайковского.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Но </a:t>
            </a:r>
            <a:r>
              <a:rPr lang="ru-RU" sz="1800" dirty="0">
                <a:solidFill>
                  <a:schemeClr val="tx1"/>
                </a:solidFill>
              </a:rPr>
              <a:t>на этом </a:t>
            </a:r>
            <a:r>
              <a:rPr lang="ru-RU" sz="1800" dirty="0" smtClean="0">
                <a:solidFill>
                  <a:schemeClr val="tx1"/>
                </a:solidFill>
              </a:rPr>
              <a:t>Д. </a:t>
            </a:r>
            <a:r>
              <a:rPr lang="ru-RU" sz="1800" dirty="0" err="1" smtClean="0">
                <a:solidFill>
                  <a:schemeClr val="tx1"/>
                </a:solidFill>
              </a:rPr>
              <a:t>Кабалевский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не остановился и </a:t>
            </a:r>
            <a:r>
              <a:rPr lang="ru-RU" sz="1800" dirty="0" smtClean="0">
                <a:solidFill>
                  <a:schemeClr val="tx1"/>
                </a:solidFill>
              </a:rPr>
              <a:t>спустя </a:t>
            </a:r>
            <a:r>
              <a:rPr lang="ru-RU" sz="1800" dirty="0">
                <a:solidFill>
                  <a:schemeClr val="tx1"/>
                </a:solidFill>
              </a:rPr>
              <a:t>5 лет со знаком отличия окончил столичную консерваторию. Его преподавателями стали такие знаменитые мастера, как Николай </a:t>
            </a:r>
            <a:r>
              <a:rPr lang="ru-RU" sz="1800" dirty="0" err="1">
                <a:solidFill>
                  <a:schemeClr val="tx1"/>
                </a:solidFill>
              </a:rPr>
              <a:t>Мясковский</a:t>
            </a:r>
            <a:r>
              <a:rPr lang="ru-RU" sz="1800" dirty="0">
                <a:solidFill>
                  <a:schemeClr val="tx1"/>
                </a:solidFill>
              </a:rPr>
              <a:t> и Александр </a:t>
            </a:r>
            <a:r>
              <a:rPr lang="ru-RU" sz="1800" dirty="0" err="1">
                <a:solidFill>
                  <a:schemeClr val="tx1"/>
                </a:solidFill>
              </a:rPr>
              <a:t>Гольденвейзер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3722" y="1604513"/>
            <a:ext cx="3438525" cy="23526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3723" y="4207673"/>
            <a:ext cx="3438525" cy="22379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2676823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976" y="129395"/>
            <a:ext cx="8419381" cy="724619"/>
          </a:xfrm>
        </p:spPr>
        <p:txBody>
          <a:bodyPr>
            <a:normAutofit/>
          </a:bodyPr>
          <a:lstStyle/>
          <a:p>
            <a:r>
              <a:rPr lang="ru-RU" dirty="0"/>
              <a:t>Этапы творческого пути: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5932441"/>
              </p:ext>
            </p:extLst>
          </p:nvPr>
        </p:nvGraphicFramePr>
        <p:xfrm>
          <a:off x="1570008" y="974782"/>
          <a:ext cx="8286779" cy="556580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636002"/>
                <a:gridCol w="6650777"/>
              </a:tblGrid>
              <a:tr h="596498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effectLst/>
                        </a:rPr>
                        <a:t>1932 </a:t>
                      </a:r>
                      <a:r>
                        <a:rPr lang="ru-RU" sz="1600" dirty="0">
                          <a:effectLst/>
                        </a:rPr>
                        <a:t>- 1980 гг.  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Преподаёт композицию в Московской консерватории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1937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Опера «Кола </a:t>
                      </a:r>
                      <a:r>
                        <a:rPr lang="ru-RU" sz="1600" dirty="0" err="1">
                          <a:effectLst/>
                        </a:rPr>
                        <a:t>Брюньон</a:t>
                      </a:r>
                      <a:r>
                        <a:rPr lang="ru-RU" sz="1600" dirty="0">
                          <a:effectLst/>
                        </a:rPr>
                        <a:t>»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С  1939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Профессор Московской консерватории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1940–1946 гг.  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err="1">
                          <a:effectLst/>
                        </a:rPr>
                        <a:t>Кабалевский</a:t>
                      </a:r>
                      <a:r>
                        <a:rPr lang="ru-RU" sz="1600" dirty="0">
                          <a:effectLst/>
                        </a:rPr>
                        <a:t> - главный редактор </a:t>
                      </a:r>
                      <a:r>
                        <a:rPr lang="ru-RU" sz="1600" dirty="0" smtClean="0">
                          <a:effectLst/>
                        </a:rPr>
                        <a:t>журнала </a:t>
                      </a:r>
                      <a:r>
                        <a:rPr lang="ru-RU" sz="1600" dirty="0">
                          <a:effectLst/>
                        </a:rPr>
                        <a:t>«Советская музыка» 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1942 г. 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Кантата «Родина великая»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1942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Сюита «Народные мстители» для хора и оркестра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1943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Опера «В огне»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1949–1952 гг.  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Руководит сектором музыки Института истории искусств в Москве 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С 1952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Секретарь правления Союза Композиторов СССР</a:t>
                      </a:r>
                    </a:p>
                  </a:txBody>
                  <a:tcPr marL="22860" marR="22860" marT="22860" marB="22860" anchor="ctr"/>
                </a:tc>
              </a:tr>
              <a:tr h="579057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1962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effectLst/>
                        </a:rPr>
                        <a:t>Д. </a:t>
                      </a:r>
                      <a:r>
                        <a:rPr lang="ru-RU" sz="1600" dirty="0" err="1" smtClean="0">
                          <a:effectLst/>
                        </a:rPr>
                        <a:t>Кабалевский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стал председателем комиссии по музыкально-эстетическому воспитанию детей и юношества</a:t>
                      </a:r>
                    </a:p>
                  </a:txBody>
                  <a:tcPr marL="22860" marR="22860" marT="22860" marB="22860" anchor="ctr"/>
                </a:tc>
              </a:tr>
              <a:tr h="314345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1963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effectLst/>
                        </a:rPr>
                        <a:t>Д. </a:t>
                      </a:r>
                      <a:r>
                        <a:rPr lang="ru-RU" sz="1600" dirty="0" err="1" smtClean="0">
                          <a:effectLst/>
                        </a:rPr>
                        <a:t>Кабалевскому</a:t>
                      </a:r>
                      <a:r>
                        <a:rPr lang="ru-RU" sz="1600" dirty="0">
                          <a:effectLst/>
                        </a:rPr>
                        <a:t> присвоено звание народного артиста СССР</a:t>
                      </a:r>
                    </a:p>
                  </a:txBody>
                  <a:tcPr marL="22860" marR="22860" marT="22860" marB="22860" anchor="ctr"/>
                </a:tc>
              </a:tr>
              <a:tr h="579057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С 1971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Является действительным членом Академии педагогических наук СССР</a:t>
                      </a:r>
                    </a:p>
                  </a:txBody>
                  <a:tcPr marL="22860" marR="22860" marT="22860" marB="22860" anchor="ctr"/>
                </a:tc>
              </a:tr>
              <a:tr h="40303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1974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Герой Социалистического Труда</a:t>
                      </a:r>
                    </a:p>
                  </a:txBody>
                  <a:tcPr marL="22860" marR="22860" marT="22860" marB="22860" anchor="ctr"/>
                </a:tc>
              </a:tr>
              <a:tr h="579057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effectLst/>
                        </a:rPr>
                        <a:t>1983 г.</a:t>
                      </a:r>
                    </a:p>
                  </a:txBody>
                  <a:tcPr marL="22860" marR="2286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Д. </a:t>
                      </a:r>
                      <a:r>
                        <a:rPr lang="ru-RU" sz="1600" dirty="0" err="1">
                          <a:effectLst/>
                        </a:rPr>
                        <a:t>Кабалевский</a:t>
                      </a:r>
                      <a:r>
                        <a:rPr lang="ru-RU" sz="1600" dirty="0">
                          <a:effectLst/>
                        </a:rPr>
                        <a:t> основал журнал «Музыка в школе» и стал его главным редактором</a:t>
                      </a:r>
                    </a:p>
                  </a:txBody>
                  <a:tcPr marL="22860" marR="22860" marT="22860" marB="228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213640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091" y="294198"/>
            <a:ext cx="10402421" cy="9738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КАРЬЕРА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9125" y="1500996"/>
            <a:ext cx="6297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На протяжении более чем четырёх десятилетий Дмитрий работал преподавателем в столичной консерватории, получив в 1939 году звание профессора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9126" y="2701326"/>
            <a:ext cx="6297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Д. </a:t>
            </a:r>
            <a:r>
              <a:rPr lang="ru-RU" dirty="0" err="1" smtClean="0"/>
              <a:t>Кабалевский</a:t>
            </a:r>
            <a:r>
              <a:rPr lang="ru-RU" dirty="0" smtClean="0"/>
              <a:t> </a:t>
            </a:r>
            <a:r>
              <a:rPr lang="ru-RU" dirty="0"/>
              <a:t>стал автором большого количества композиций, сопровождающих спектакли, которые были презентованы зрителю в театре Красной Армии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9125" y="3901655"/>
            <a:ext cx="622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Начиная с 1932 года Дмитрий был среди членов правления Союза композиторов столицы на протяжении 16 лет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9126" y="4925683"/>
            <a:ext cx="6228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Д. </a:t>
            </a:r>
            <a:r>
              <a:rPr lang="ru-RU" dirty="0" err="1" smtClean="0"/>
              <a:t>Кабалевский</a:t>
            </a:r>
            <a:r>
              <a:rPr lang="ru-RU" dirty="0" smtClean="0"/>
              <a:t> </a:t>
            </a:r>
            <a:r>
              <a:rPr lang="ru-RU" dirty="0"/>
              <a:t>занимал ряд ключевых административных позиций в культурной сфере </a:t>
            </a:r>
            <a:r>
              <a:rPr lang="ru-RU" dirty="0" smtClean="0"/>
              <a:t>СССР. Он </a:t>
            </a:r>
            <a:r>
              <a:rPr lang="ru-RU" dirty="0" smtClean="0"/>
              <a:t>считался </a:t>
            </a:r>
            <a:r>
              <a:rPr lang="ru-RU" dirty="0"/>
              <a:t>одним из самых официозных музыкальных лиц за всю советскую эпоху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9706" y="1336859"/>
            <a:ext cx="3941237" cy="51295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8866611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461" y="356951"/>
            <a:ext cx="9253728" cy="1397124"/>
          </a:xfrm>
          <a:noFill/>
        </p:spPr>
        <p:txBody>
          <a:bodyPr>
            <a:normAutofit fontScale="90000"/>
          </a:bodyPr>
          <a:lstStyle/>
          <a:p>
            <a:r>
              <a:rPr lang="ru-RU" sz="3200" dirty="0"/>
              <a:t>Выдающийся композитор и общественный деятель, основоположник важнейших направлений педагогики искусства Х</a:t>
            </a:r>
            <a:r>
              <a:rPr lang="en-US" sz="3200" dirty="0"/>
              <a:t>X </a:t>
            </a:r>
            <a:r>
              <a:rPr lang="ru-RU" sz="3200" dirty="0"/>
              <a:t>века.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8461" y="2285617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Создал более 70-ти опусов: 5 опер (среди них «Кола </a:t>
            </a:r>
            <a:r>
              <a:rPr lang="ru-RU" dirty="0" err="1"/>
              <a:t>Брюньон</a:t>
            </a:r>
            <a:r>
              <a:rPr lang="ru-RU" dirty="0" smtClean="0"/>
              <a:t>»)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оперетта «Весна </a:t>
            </a:r>
            <a:r>
              <a:rPr lang="ru-RU" dirty="0"/>
              <a:t>поёт</a:t>
            </a:r>
            <a:r>
              <a:rPr lang="ru-RU" dirty="0" smtClean="0"/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13 </a:t>
            </a:r>
            <a:r>
              <a:rPr lang="ru-RU" dirty="0"/>
              <a:t>симфонических </a:t>
            </a:r>
            <a:r>
              <a:rPr lang="ru-RU" dirty="0" smtClean="0"/>
              <a:t>произведений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7 инструментальных концертов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6 </a:t>
            </a:r>
            <a:r>
              <a:rPr lang="ru-RU" dirty="0"/>
              <a:t>ораторий и </a:t>
            </a:r>
            <a:r>
              <a:rPr lang="ru-RU" dirty="0" smtClean="0"/>
              <a:t>кантат (в </a:t>
            </a:r>
            <a:r>
              <a:rPr lang="ru-RU" dirty="0"/>
              <a:t>том числе «Реквием» на </a:t>
            </a:r>
            <a:r>
              <a:rPr lang="ru-RU" dirty="0" smtClean="0"/>
              <a:t>стихи </a:t>
            </a:r>
            <a:r>
              <a:rPr lang="ru-RU" dirty="0" err="1" smtClean="0"/>
              <a:t>Р.Рождественского</a:t>
            </a:r>
            <a:r>
              <a:rPr lang="ru-RU" dirty="0"/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фортепианные произведения для детей и юношества;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более </a:t>
            </a:r>
            <a:r>
              <a:rPr lang="ru-RU" dirty="0"/>
              <a:t>100 песен; циклы </a:t>
            </a:r>
            <a:r>
              <a:rPr lang="ru-RU" dirty="0" smtClean="0"/>
              <a:t>романсов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музыка к театральным </a:t>
            </a:r>
            <a:r>
              <a:rPr lang="ru-RU" dirty="0" smtClean="0"/>
              <a:t>и радиопостановкам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к 13 кинофильмам </a:t>
            </a:r>
            <a:r>
              <a:rPr lang="ru-RU" dirty="0"/>
              <a:t>(таким как «Первоклассница», «Антон Иванович сердится» 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461" y="1902674"/>
            <a:ext cx="4068855" cy="44592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983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2390" y="-369191"/>
            <a:ext cx="9692640" cy="1397124"/>
          </a:xfrm>
        </p:spPr>
        <p:txBody>
          <a:bodyPr/>
          <a:lstStyle/>
          <a:p>
            <a:r>
              <a:rPr lang="ru-RU" b="0" dirty="0" smtClean="0"/>
              <a:t> ОПЕРА «В ОГНЕ»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9576" y="1329517"/>
            <a:ext cx="99328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Опера Д. </a:t>
            </a:r>
            <a:r>
              <a:rPr lang="ru-RU" dirty="0" err="1"/>
              <a:t>Кабалевского</a:t>
            </a:r>
            <a:r>
              <a:rPr lang="ru-RU" dirty="0"/>
              <a:t> «В огне» (или «Под Москвой», как она первоначально называлась) принадлежит к числу первых музыкально-драматических произведений, посвященных теме Отечественной войны.</a:t>
            </a:r>
          </a:p>
          <a:p>
            <a:pPr algn="just"/>
            <a:r>
              <a:rPr lang="ru-RU" dirty="0" smtClean="0"/>
              <a:t>Замысел </a:t>
            </a:r>
            <a:r>
              <a:rPr lang="ru-RU" dirty="0"/>
              <a:t>оперы сложился в памятные дни зимы 1941/42 года, когда Красная Армия разбила и отбросила врага, простершего свои кровавые лапы к сердцу нашей родины — Москве.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7963" y="3083843"/>
            <a:ext cx="4796119" cy="34212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261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445" y="294198"/>
            <a:ext cx="9764067" cy="90487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СОТРУДНИЧЕСТВО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0530" y="1406107"/>
            <a:ext cx="7786892" cy="4817163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Кроме того, </a:t>
            </a:r>
            <a:r>
              <a:rPr lang="ru-RU" dirty="0" smtClean="0">
                <a:solidFill>
                  <a:schemeClr val="tx1"/>
                </a:solidFill>
              </a:rPr>
              <a:t>Д. </a:t>
            </a:r>
            <a:r>
              <a:rPr lang="ru-RU" dirty="0" err="1" smtClean="0">
                <a:solidFill>
                  <a:schemeClr val="tx1"/>
                </a:solidFill>
              </a:rPr>
              <a:t>Кабалевский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сотрудничал со своими поэтами-песенниками. В частности, в качестве соавторов </a:t>
            </a:r>
            <a:r>
              <a:rPr lang="ru-RU" dirty="0" smtClean="0">
                <a:solidFill>
                  <a:schemeClr val="tx1"/>
                </a:solidFill>
              </a:rPr>
              <a:t>выступили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284" y="2436379"/>
            <a:ext cx="2485126" cy="26835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1159" y="2436379"/>
            <a:ext cx="3069265" cy="2683534"/>
          </a:xfrm>
          <a:prstGeom prst="rect">
            <a:avLst/>
          </a:prstGeom>
          <a:effectLst>
            <a:outerShdw blurRad="50800" dir="5400000" sx="1000" sy="1000" algn="ctr" rotWithShape="0">
              <a:srgbClr val="000000">
                <a:alpha val="0"/>
              </a:srgbClr>
            </a:outerShdw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2691" y="2436379"/>
            <a:ext cx="2340519" cy="26835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190445" y="5377119"/>
            <a:ext cx="973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Самуил </a:t>
            </a:r>
            <a:r>
              <a:rPr lang="ru-RU" b="1" dirty="0" smtClean="0"/>
              <a:t>Маршак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81159" y="5377119"/>
            <a:ext cx="324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Евгений </a:t>
            </a:r>
            <a:r>
              <a:rPr lang="ru-RU" b="1" dirty="0" err="1" smtClean="0"/>
              <a:t>Долматовский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614265" y="5377119"/>
            <a:ext cx="2198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Ольга </a:t>
            </a:r>
            <a:r>
              <a:rPr lang="ru-RU" b="1" dirty="0" smtClean="0"/>
              <a:t>Высоцкая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76512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131" y="105939"/>
            <a:ext cx="9692640" cy="139712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Благодаря их плодотворному труду зрители услышали такие песни, как</a:t>
            </a:r>
            <a:r>
              <a:rPr lang="ru-RU" sz="3200" dirty="0" smtClean="0">
                <a:solidFill>
                  <a:schemeClr val="tx1"/>
                </a:solidFill>
              </a:rPr>
              <a:t>: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2659" y="190144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«</a:t>
            </a:r>
            <a:r>
              <a:rPr lang="ru-RU" dirty="0" err="1"/>
              <a:t>Артековский</a:t>
            </a:r>
            <a:r>
              <a:rPr lang="ru-RU" dirty="0"/>
              <a:t> вальс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«</a:t>
            </a:r>
            <a:r>
              <a:rPr lang="ru-RU" dirty="0"/>
              <a:t>Четверка дружная ребят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«</a:t>
            </a:r>
            <a:r>
              <a:rPr lang="ru-RU" dirty="0"/>
              <a:t>Не только мальчишки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«</a:t>
            </a:r>
            <a:r>
              <a:rPr lang="ru-RU" dirty="0"/>
              <a:t>Наш край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«</a:t>
            </a:r>
            <a:r>
              <a:rPr lang="ru-RU" dirty="0"/>
              <a:t>Часовые стоят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«</a:t>
            </a:r>
            <a:r>
              <a:rPr lang="ru-RU" dirty="0"/>
              <a:t>Пионерское звено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«</a:t>
            </a:r>
            <a:r>
              <a:rPr lang="ru-RU" dirty="0"/>
              <a:t>Спокойной ночи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«</a:t>
            </a:r>
            <a:r>
              <a:rPr lang="ru-RU" dirty="0"/>
              <a:t>Школьные годы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788" y="2013644"/>
            <a:ext cx="5480798" cy="37719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37880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318</TotalTime>
  <Words>951</Words>
  <Application>Microsoft Office PowerPoint</Application>
  <PresentationFormat>Произвольный</PresentationFormat>
  <Paragraphs>100</Paragraphs>
  <Slides>16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View</vt:lpstr>
      <vt:lpstr>Acrobat Document</vt:lpstr>
      <vt:lpstr>«Д. Б. Кабалевский сквозь призму времени»</vt:lpstr>
      <vt:lpstr>Слайд 2</vt:lpstr>
      <vt:lpstr>ДЕТСКИЕ И ЮНОШЕСКИЕ ГОДЫ</vt:lpstr>
      <vt:lpstr>Этапы творческого пути:</vt:lpstr>
      <vt:lpstr>КАРЬЕРА</vt:lpstr>
      <vt:lpstr>Выдающийся композитор и общественный деятель, основоположник важнейших направлений педагогики искусства ХX века.</vt:lpstr>
      <vt:lpstr> ОПЕРА «В ОГНЕ»</vt:lpstr>
      <vt:lpstr>СОТРУДНИЧЕСТВО</vt:lpstr>
      <vt:lpstr>Благодаря их плодотворному труду зрители услышали такие песни, как:</vt:lpstr>
      <vt:lpstr>«МУЗЫКА В ШКОЛЕ»</vt:lpstr>
      <vt:lpstr>«МУЗЫКА»</vt:lpstr>
      <vt:lpstr>Слайд 12</vt:lpstr>
      <vt:lpstr>Слайд 13</vt:lpstr>
      <vt:lpstr>Слайд 14</vt:lpstr>
      <vt:lpstr>Слайд 15</vt:lpstr>
      <vt:lpstr>Список литературы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Яна</cp:lastModifiedBy>
  <cp:revision>151</cp:revision>
  <dcterms:created xsi:type="dcterms:W3CDTF">2023-12-17T13:58:08Z</dcterms:created>
  <dcterms:modified xsi:type="dcterms:W3CDTF">2023-12-26T17:46:29Z</dcterms:modified>
</cp:coreProperties>
</file>